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38" r:id="rId1"/>
  </p:sldMasterIdLst>
  <p:notesMasterIdLst>
    <p:notesMasterId r:id="rId18"/>
  </p:notesMasterIdLst>
  <p:sldIdLst>
    <p:sldId id="274" r:id="rId2"/>
    <p:sldId id="275" r:id="rId3"/>
    <p:sldId id="276" r:id="rId4"/>
    <p:sldId id="277" r:id="rId5"/>
    <p:sldId id="278" r:id="rId6"/>
    <p:sldId id="279" r:id="rId7"/>
    <p:sldId id="285" r:id="rId8"/>
    <p:sldId id="286" r:id="rId9"/>
    <p:sldId id="280" r:id="rId10"/>
    <p:sldId id="326" r:id="rId11"/>
    <p:sldId id="281" r:id="rId12"/>
    <p:sldId id="283" r:id="rId13"/>
    <p:sldId id="282" r:id="rId14"/>
    <p:sldId id="284" r:id="rId15"/>
    <p:sldId id="325" r:id="rId16"/>
    <p:sldId id="273" r:id="rId1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14374"/>
    <a:srgbClr val="004174"/>
    <a:srgbClr val="003D6D"/>
    <a:srgbClr val="1B2F4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0626" autoAdjust="0"/>
  </p:normalViewPr>
  <p:slideViewPr>
    <p:cSldViewPr snapToGrid="0">
      <p:cViewPr>
        <p:scale>
          <a:sx n="100" d="100"/>
          <a:sy n="100" d="100"/>
        </p:scale>
        <p:origin x="1914" y="-336"/>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ML Technique</c:v>
                </c:pt>
              </c:strCache>
            </c:strRef>
          </c:tx>
          <c:dPt>
            <c:idx val="0"/>
            <c:bubble3D val="0"/>
            <c:spPr>
              <a:solidFill>
                <a:schemeClr val="dk1">
                  <a:tint val="88500"/>
                </a:schemeClr>
              </a:solidFill>
              <a:ln w="19050">
                <a:solidFill>
                  <a:schemeClr val="lt1"/>
                </a:solidFill>
              </a:ln>
              <a:effectLst/>
            </c:spPr>
            <c:extLst>
              <c:ext xmlns:c16="http://schemas.microsoft.com/office/drawing/2014/chart" uri="{C3380CC4-5D6E-409C-BE32-E72D297353CC}">
                <c16:uniqueId val="{00000002-C9A8-481D-AA79-A84633F69650}"/>
              </c:ext>
            </c:extLst>
          </c:dPt>
          <c:dPt>
            <c:idx val="1"/>
            <c:bubble3D val="0"/>
            <c:spPr>
              <a:solidFill>
                <a:schemeClr val="dk1">
                  <a:tint val="55000"/>
                </a:schemeClr>
              </a:solidFill>
              <a:ln w="19050">
                <a:solidFill>
                  <a:schemeClr val="lt1"/>
                </a:solidFill>
              </a:ln>
              <a:effectLst/>
            </c:spPr>
            <c:extLst>
              <c:ext xmlns:c16="http://schemas.microsoft.com/office/drawing/2014/chart" uri="{C3380CC4-5D6E-409C-BE32-E72D297353CC}">
                <c16:uniqueId val="{00000003-C9A8-481D-AA79-A84633F69650}"/>
              </c:ext>
            </c:extLst>
          </c:dPt>
          <c:dPt>
            <c:idx val="2"/>
            <c:bubble3D val="0"/>
            <c:spPr>
              <a:solidFill>
                <a:schemeClr val="dk1">
                  <a:tint val="75000"/>
                </a:schemeClr>
              </a:solidFill>
              <a:ln w="19050">
                <a:solidFill>
                  <a:schemeClr val="lt1"/>
                </a:solidFill>
              </a:ln>
              <a:effectLst/>
            </c:spPr>
            <c:extLst>
              <c:ext xmlns:c16="http://schemas.microsoft.com/office/drawing/2014/chart" uri="{C3380CC4-5D6E-409C-BE32-E72D297353CC}">
                <c16:uniqueId val="{00000005-6FB1-4777-9A8A-EEEDF83C1F7D}"/>
              </c:ext>
            </c:extLst>
          </c:dPt>
          <c:dPt>
            <c:idx val="3"/>
            <c:bubble3D val="0"/>
            <c:spPr>
              <a:solidFill>
                <a:schemeClr val="dk1">
                  <a:tint val="98500"/>
                </a:schemeClr>
              </a:solidFill>
              <a:ln w="19050">
                <a:solidFill>
                  <a:schemeClr val="lt1"/>
                </a:solidFill>
              </a:ln>
              <a:effectLst/>
            </c:spPr>
            <c:extLst>
              <c:ext xmlns:c16="http://schemas.microsoft.com/office/drawing/2014/chart" uri="{C3380CC4-5D6E-409C-BE32-E72D297353CC}">
                <c16:uniqueId val="{00000007-6FB1-4777-9A8A-EEEDF83C1F7D}"/>
              </c:ext>
            </c:extLst>
          </c:dPt>
          <c:dPt>
            <c:idx val="4"/>
            <c:bubble3D val="0"/>
            <c:spPr>
              <a:solidFill>
                <a:schemeClr val="dk1">
                  <a:tint val="30000"/>
                </a:schemeClr>
              </a:solidFill>
              <a:ln w="19050">
                <a:solidFill>
                  <a:schemeClr val="lt1"/>
                </a:solidFill>
              </a:ln>
              <a:effectLst/>
            </c:spPr>
            <c:extLst>
              <c:ext xmlns:c16="http://schemas.microsoft.com/office/drawing/2014/chart" uri="{C3380CC4-5D6E-409C-BE32-E72D297353CC}">
                <c16:uniqueId val="{00000009-6FB1-4777-9A8A-EEEDF83C1F7D}"/>
              </c:ext>
            </c:extLst>
          </c:dPt>
          <c:dPt>
            <c:idx val="5"/>
            <c:bubble3D val="0"/>
            <c:spPr>
              <a:solidFill>
                <a:schemeClr val="dk1">
                  <a:tint val="60000"/>
                </a:schemeClr>
              </a:solidFill>
              <a:ln w="19050">
                <a:solidFill>
                  <a:schemeClr val="lt1"/>
                </a:solidFill>
              </a:ln>
              <a:effectLst/>
            </c:spPr>
            <c:extLst>
              <c:ext xmlns:c16="http://schemas.microsoft.com/office/drawing/2014/chart" uri="{C3380CC4-5D6E-409C-BE32-E72D297353CC}">
                <c16:uniqueId val="{0000000B-6FB1-4777-9A8A-EEEDF83C1F7D}"/>
              </c:ext>
            </c:extLst>
          </c:dPt>
          <c:dLbls>
            <c:dLbl>
              <c:idx val="0"/>
              <c:layout>
                <c:manualLayout>
                  <c:x val="6.7025864367070188E-4"/>
                  <c:y val="-6.632712577594467E-2"/>
                </c:manualLayout>
              </c:layout>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2-C9A8-481D-AA79-A84633F69650}"/>
                </c:ext>
              </c:extLst>
            </c:dLbl>
            <c:dLbl>
              <c:idx val="1"/>
              <c:layout>
                <c:manualLayout>
                  <c:x val="0.12458860971600837"/>
                  <c:y val="-1.2029746281714785E-3"/>
                </c:manualLayout>
              </c:layout>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3-C9A8-481D-AA79-A84633F69650}"/>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1"/>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Sheet1!$A$2:$A$7</c:f>
              <c:strCache>
                <c:ptCount val="6"/>
                <c:pt idx="0">
                  <c:v>Single Layer Neural Network</c:v>
                </c:pt>
                <c:pt idx="1">
                  <c:v>Random Forest Clasifier</c:v>
                </c:pt>
                <c:pt idx="2">
                  <c:v>Radial Basis Network</c:v>
                </c:pt>
                <c:pt idx="3">
                  <c:v>Info Fuzzy Network</c:v>
                </c:pt>
                <c:pt idx="4">
                  <c:v>Multi Layer Neural Network</c:v>
                </c:pt>
                <c:pt idx="5">
                  <c:v>Regression Learning-Based</c:v>
                </c:pt>
              </c:strCache>
            </c:strRef>
          </c:cat>
          <c:val>
            <c:numRef>
              <c:f>Sheet1!$B$2:$B$7</c:f>
              <c:numCache>
                <c:formatCode>General</c:formatCode>
                <c:ptCount val="6"/>
                <c:pt idx="0">
                  <c:v>5</c:v>
                </c:pt>
                <c:pt idx="1">
                  <c:v>1</c:v>
                </c:pt>
                <c:pt idx="2">
                  <c:v>2</c:v>
                </c:pt>
                <c:pt idx="3">
                  <c:v>1</c:v>
                </c:pt>
                <c:pt idx="4">
                  <c:v>2</c:v>
                </c:pt>
                <c:pt idx="5">
                  <c:v>1</c:v>
                </c:pt>
              </c:numCache>
            </c:numRef>
          </c:val>
          <c:extLst>
            <c:ext xmlns:c16="http://schemas.microsoft.com/office/drawing/2014/chart" uri="{C3380CC4-5D6E-409C-BE32-E72D297353CC}">
              <c16:uniqueId val="{00000000-C9A8-481D-AA79-A84633F69650}"/>
            </c:ext>
          </c:extLst>
        </c:ser>
        <c:dLbls>
          <c:showLegendKey val="0"/>
          <c:showVal val="1"/>
          <c:showCatName val="1"/>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5"/>
    </mc:Choice>
    <mc:Fallback>
      <c:style val="5"/>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Metrics</c:v>
                </c:pt>
              </c:strCache>
            </c:strRef>
          </c:tx>
          <c:explosion val="2"/>
          <c:dPt>
            <c:idx val="0"/>
            <c:bubble3D val="0"/>
            <c:spPr>
              <a:solidFill>
                <a:schemeClr val="accent3">
                  <a:tint val="58000"/>
                </a:schemeClr>
              </a:solidFill>
              <a:ln w="19050">
                <a:solidFill>
                  <a:schemeClr val="lt1"/>
                </a:solidFill>
              </a:ln>
              <a:effectLst/>
            </c:spPr>
            <c:extLst>
              <c:ext xmlns:c16="http://schemas.microsoft.com/office/drawing/2014/chart" uri="{C3380CC4-5D6E-409C-BE32-E72D297353CC}">
                <c16:uniqueId val="{00000001-ECE5-42ED-A582-D3B08FB181BF}"/>
              </c:ext>
            </c:extLst>
          </c:dPt>
          <c:dPt>
            <c:idx val="1"/>
            <c:bubble3D val="0"/>
            <c:spPr>
              <a:solidFill>
                <a:schemeClr val="accent3">
                  <a:tint val="86000"/>
                </a:schemeClr>
              </a:solidFill>
              <a:ln w="19050">
                <a:solidFill>
                  <a:schemeClr val="lt1"/>
                </a:solidFill>
              </a:ln>
              <a:effectLst/>
            </c:spPr>
            <c:extLst>
              <c:ext xmlns:c16="http://schemas.microsoft.com/office/drawing/2014/chart" uri="{C3380CC4-5D6E-409C-BE32-E72D297353CC}">
                <c16:uniqueId val="{00000003-ECE5-42ED-A582-D3B08FB181BF}"/>
              </c:ext>
            </c:extLst>
          </c:dPt>
          <c:dPt>
            <c:idx val="2"/>
            <c:bubble3D val="0"/>
            <c:spPr>
              <a:solidFill>
                <a:schemeClr val="accent3">
                  <a:shade val="86000"/>
                </a:schemeClr>
              </a:solidFill>
              <a:ln w="19050">
                <a:solidFill>
                  <a:schemeClr val="lt1"/>
                </a:solidFill>
              </a:ln>
              <a:effectLst/>
            </c:spPr>
            <c:extLst>
              <c:ext xmlns:c16="http://schemas.microsoft.com/office/drawing/2014/chart" uri="{C3380CC4-5D6E-409C-BE32-E72D297353CC}">
                <c16:uniqueId val="{00000005-ECE5-42ED-A582-D3B08FB181BF}"/>
              </c:ext>
            </c:extLst>
          </c:dPt>
          <c:dPt>
            <c:idx val="3"/>
            <c:bubble3D val="0"/>
            <c:explosion val="3"/>
            <c:spPr>
              <a:solidFill>
                <a:schemeClr val="accent3">
                  <a:shade val="58000"/>
                </a:schemeClr>
              </a:solidFill>
              <a:ln w="19050">
                <a:solidFill>
                  <a:schemeClr val="lt1"/>
                </a:solidFill>
              </a:ln>
              <a:effectLst/>
            </c:spPr>
            <c:extLst>
              <c:ext xmlns:c16="http://schemas.microsoft.com/office/drawing/2014/chart" uri="{C3380CC4-5D6E-409C-BE32-E72D297353CC}">
                <c16:uniqueId val="{00000007-ECE5-42ED-A582-D3B08FB181BF}"/>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1"/>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Sheet1!$A$2:$A$5</c:f>
              <c:strCache>
                <c:ptCount val="4"/>
                <c:pt idx="0">
                  <c:v>Correct Classifications</c:v>
                </c:pt>
                <c:pt idx="1">
                  <c:v>Out Of Bag errors estimate</c:v>
                </c:pt>
                <c:pt idx="2">
                  <c:v>Mutation Score</c:v>
                </c:pt>
                <c:pt idx="3">
                  <c:v>Accuracy</c:v>
                </c:pt>
              </c:strCache>
            </c:strRef>
          </c:cat>
          <c:val>
            <c:numRef>
              <c:f>Sheet1!$B$2:$B$5</c:f>
              <c:numCache>
                <c:formatCode>General</c:formatCode>
                <c:ptCount val="4"/>
                <c:pt idx="0">
                  <c:v>3</c:v>
                </c:pt>
                <c:pt idx="1">
                  <c:v>1</c:v>
                </c:pt>
                <c:pt idx="2">
                  <c:v>4</c:v>
                </c:pt>
                <c:pt idx="3">
                  <c:v>2</c:v>
                </c:pt>
              </c:numCache>
            </c:numRef>
          </c:val>
          <c:extLst>
            <c:ext xmlns:c16="http://schemas.microsoft.com/office/drawing/2014/chart" uri="{C3380CC4-5D6E-409C-BE32-E72D297353CC}">
              <c16:uniqueId val="{00000000-C27C-4941-AFE0-33541B293B32}"/>
            </c:ext>
          </c:extLst>
        </c:ser>
        <c:dLbls>
          <c:showLegendKey val="0"/>
          <c:showVal val="1"/>
          <c:showCatName val="1"/>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2.xml><?xml version="1.0" encoding="utf-8"?>
<cs:colorStyle xmlns:cs="http://schemas.microsoft.com/office/drawing/2012/chartStyle" xmlns:a="http://schemas.openxmlformats.org/drawingml/2006/main" meth="withinLinearReversed" id="23">
  <a:schemeClr val="accent3"/>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C875EA7-9A42-4DFE-8BAE-66CF57534BDF}" type="datetimeFigureOut">
              <a:rPr lang="en-US" smtClean="0"/>
              <a:t>7/1/2024</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B60B253-91B2-42EF-902E-7B0EDCDE84FA}" type="slidenum">
              <a:rPr lang="en-US" smtClean="0"/>
              <a:t>‹#›</a:t>
            </a:fld>
            <a:endParaRPr lang="en-US"/>
          </a:p>
        </p:txBody>
      </p:sp>
    </p:spTree>
    <p:extLst>
      <p:ext uri="{BB962C8B-B14F-4D97-AF65-F5344CB8AC3E}">
        <p14:creationId xmlns:p14="http://schemas.microsoft.com/office/powerpoint/2010/main" val="11327444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B60B253-91B2-42EF-902E-7B0EDCDE84FA}" type="slidenum">
              <a:rPr lang="en-US" smtClean="0"/>
              <a:t>1</a:t>
            </a:fld>
            <a:endParaRPr lang="en-US"/>
          </a:p>
        </p:txBody>
      </p:sp>
    </p:spTree>
    <p:extLst>
      <p:ext uri="{BB962C8B-B14F-4D97-AF65-F5344CB8AC3E}">
        <p14:creationId xmlns:p14="http://schemas.microsoft.com/office/powerpoint/2010/main" val="17817391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 Comparison</a:t>
            </a:r>
          </a:p>
          <a:p>
            <a:pPr marL="0" marR="0">
              <a:lnSpc>
                <a:spcPct val="107000"/>
              </a:lnSpc>
              <a:spcBef>
                <a:spcPts val="0"/>
              </a:spcBef>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Comparing our results on the Triangle dataset with existing research, our ANN model shows better mean relative error, but other studies have better RBF performance. Notably, dataset differences and the use of PyTorch versus MATLAB impact results.</a:t>
            </a:r>
          </a:p>
          <a:p>
            <a:endParaRPr lang="en-US" dirty="0"/>
          </a:p>
        </p:txBody>
      </p:sp>
      <p:sp>
        <p:nvSpPr>
          <p:cNvPr id="4" name="Slide Number Placeholder 3"/>
          <p:cNvSpPr>
            <a:spLocks noGrp="1"/>
          </p:cNvSpPr>
          <p:nvPr>
            <p:ph type="sldNum" sz="quarter" idx="5"/>
          </p:nvPr>
        </p:nvSpPr>
        <p:spPr/>
        <p:txBody>
          <a:bodyPr/>
          <a:lstStyle/>
          <a:p>
            <a:fld id="{FB60B253-91B2-42EF-902E-7B0EDCDE84FA}" type="slidenum">
              <a:rPr lang="en-US" smtClean="0"/>
              <a:t>11</a:t>
            </a:fld>
            <a:endParaRPr lang="en-US"/>
          </a:p>
        </p:txBody>
      </p:sp>
    </p:spTree>
    <p:extLst>
      <p:ext uri="{BB962C8B-B14F-4D97-AF65-F5344CB8AC3E}">
        <p14:creationId xmlns:p14="http://schemas.microsoft.com/office/powerpoint/2010/main" val="32213382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 Replication Study Results</a:t>
            </a:r>
          </a:p>
          <a:p>
            <a:pPr marL="0" marR="0">
              <a:lnSpc>
                <a:spcPct val="107000"/>
              </a:lnSpc>
              <a:spcBef>
                <a:spcPts val="0"/>
              </a:spcBef>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Our replication study shows promising results, particularly with mean relative error, indicating no significant bias in our models. The RBF model generally outperforms the ANN model, except for the Triangle dataset.</a:t>
            </a:r>
          </a:p>
          <a:p>
            <a:endParaRPr lang="en-US" dirty="0"/>
          </a:p>
        </p:txBody>
      </p:sp>
      <p:sp>
        <p:nvSpPr>
          <p:cNvPr id="4" name="Slide Number Placeholder 3"/>
          <p:cNvSpPr>
            <a:spLocks noGrp="1"/>
          </p:cNvSpPr>
          <p:nvPr>
            <p:ph type="sldNum" sz="quarter" idx="5"/>
          </p:nvPr>
        </p:nvSpPr>
        <p:spPr/>
        <p:txBody>
          <a:bodyPr/>
          <a:lstStyle/>
          <a:p>
            <a:fld id="{FB60B253-91B2-42EF-902E-7B0EDCDE84FA}" type="slidenum">
              <a:rPr lang="en-US" smtClean="0"/>
              <a:t>12</a:t>
            </a:fld>
            <a:endParaRPr lang="en-US"/>
          </a:p>
        </p:txBody>
      </p:sp>
    </p:spTree>
    <p:extLst>
      <p:ext uri="{BB962C8B-B14F-4D97-AF65-F5344CB8AC3E}">
        <p14:creationId xmlns:p14="http://schemas.microsoft.com/office/powerpoint/2010/main" val="36726630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hyperparameter optimization</a:t>
            </a:r>
          </a:p>
          <a:p>
            <a:pPr marL="0" marR="0">
              <a:lnSpc>
                <a:spcPct val="107000"/>
              </a:lnSpc>
              <a:spcBef>
                <a:spcPts val="0"/>
              </a:spcBef>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Performance varies with the number of epochs and hidden layer nodes depending on the dataset. For example, fewer epochs work better for the Triangle dataset, while more epochs are better for others.</a:t>
            </a:r>
          </a:p>
          <a:p>
            <a:endParaRPr lang="en-US" dirty="0"/>
          </a:p>
        </p:txBody>
      </p:sp>
      <p:sp>
        <p:nvSpPr>
          <p:cNvPr id="4" name="Slide Number Placeholder 3"/>
          <p:cNvSpPr>
            <a:spLocks noGrp="1"/>
          </p:cNvSpPr>
          <p:nvPr>
            <p:ph type="sldNum" sz="quarter" idx="5"/>
          </p:nvPr>
        </p:nvSpPr>
        <p:spPr/>
        <p:txBody>
          <a:bodyPr/>
          <a:lstStyle/>
          <a:p>
            <a:fld id="{FB60B253-91B2-42EF-902E-7B0EDCDE84FA}" type="slidenum">
              <a:rPr lang="en-US" smtClean="0"/>
              <a:t>13</a:t>
            </a:fld>
            <a:endParaRPr lang="en-US"/>
          </a:p>
        </p:txBody>
      </p:sp>
    </p:spTree>
    <p:extLst>
      <p:ext uri="{BB962C8B-B14F-4D97-AF65-F5344CB8AC3E}">
        <p14:creationId xmlns:p14="http://schemas.microsoft.com/office/powerpoint/2010/main" val="27905206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 RBF Model</a:t>
            </a:r>
          </a:p>
          <a:p>
            <a:pPr marL="0" marR="0">
              <a:lnSpc>
                <a:spcPct val="107000"/>
              </a:lnSpc>
              <a:spcBef>
                <a:spcPts val="0"/>
              </a:spcBef>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 More epochs consistently yield better performance across datasets, with more nodes performing better for complex datasets.</a:t>
            </a:r>
          </a:p>
          <a:p>
            <a:endParaRPr lang="en-US" dirty="0"/>
          </a:p>
        </p:txBody>
      </p:sp>
      <p:sp>
        <p:nvSpPr>
          <p:cNvPr id="4" name="Slide Number Placeholder 3"/>
          <p:cNvSpPr>
            <a:spLocks noGrp="1"/>
          </p:cNvSpPr>
          <p:nvPr>
            <p:ph type="sldNum" sz="quarter" idx="5"/>
          </p:nvPr>
        </p:nvSpPr>
        <p:spPr/>
        <p:txBody>
          <a:bodyPr/>
          <a:lstStyle/>
          <a:p>
            <a:fld id="{FB60B253-91B2-42EF-902E-7B0EDCDE84FA}" type="slidenum">
              <a:rPr lang="en-US" smtClean="0"/>
              <a:t>14</a:t>
            </a:fld>
            <a:endParaRPr lang="en-US"/>
          </a:p>
        </p:txBody>
      </p:sp>
    </p:spTree>
    <p:extLst>
      <p:ext uri="{BB962C8B-B14F-4D97-AF65-F5344CB8AC3E}">
        <p14:creationId xmlns:p14="http://schemas.microsoft.com/office/powerpoint/2010/main" val="22370569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 Conclusions</a:t>
            </a:r>
          </a:p>
          <a:p>
            <a:pPr marL="0" marR="0">
              <a:lnSpc>
                <a:spcPct val="107000"/>
              </a:lnSpc>
              <a:spcBef>
                <a:spcPts val="0"/>
              </a:spcBef>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Neural networks are effective in addressing the test oracle problem. Future research should explore more complex Taguchi analyses and additional neural network models to further enhance testing efficiency and accuracy.</a:t>
            </a:r>
          </a:p>
          <a:p>
            <a:pPr marL="0" marR="0">
              <a:lnSpc>
                <a:spcPct val="107000"/>
              </a:lnSpc>
              <a:spcBef>
                <a:spcPts val="0"/>
              </a:spcBef>
              <a:spcAft>
                <a:spcPts val="800"/>
              </a:spcAft>
            </a:pPr>
            <a:endParaRPr lang="en-US" sz="1800" kern="100" dirty="0">
              <a:solidFill>
                <a:schemeClr val="tx1"/>
              </a:solidFill>
              <a:effectLst/>
              <a:latin typeface="Aptos" panose="020B0004020202020204" pitchFamily="34" charset="0"/>
              <a:cs typeface="Times New Roman" panose="02020603050405020304" pitchFamily="18" charset="0"/>
            </a:endParaRPr>
          </a:p>
          <a:p>
            <a:pPr marL="0" marR="0">
              <a:lnSpc>
                <a:spcPct val="107000"/>
              </a:lnSpc>
              <a:spcBef>
                <a:spcPts val="0"/>
              </a:spcBef>
              <a:spcAft>
                <a:spcPts val="800"/>
              </a:spcAft>
            </a:pPr>
            <a:r>
              <a:rPr lang="en-US" sz="1200" dirty="0">
                <a:solidFill>
                  <a:schemeClr val="tx1"/>
                </a:solidFill>
              </a:rPr>
              <a:t>The results are sent for dissemination to the Journal Neural Networks (rank A) as an article and it is under review.</a:t>
            </a:r>
          </a:p>
        </p:txBody>
      </p:sp>
      <p:sp>
        <p:nvSpPr>
          <p:cNvPr id="4" name="Slide Number Placeholder 3"/>
          <p:cNvSpPr>
            <a:spLocks noGrp="1"/>
          </p:cNvSpPr>
          <p:nvPr>
            <p:ph type="sldNum" sz="quarter" idx="5"/>
          </p:nvPr>
        </p:nvSpPr>
        <p:spPr/>
        <p:txBody>
          <a:bodyPr/>
          <a:lstStyle/>
          <a:p>
            <a:fld id="{5B4B9DB9-1ED8-4387-8D64-4885D33A8BC9}" type="slidenum">
              <a:rPr lang="en-US" smtClean="0"/>
              <a:t>15</a:t>
            </a:fld>
            <a:endParaRPr lang="en-US"/>
          </a:p>
        </p:txBody>
      </p:sp>
    </p:spTree>
    <p:extLst>
      <p:ext uri="{BB962C8B-B14F-4D97-AF65-F5344CB8AC3E}">
        <p14:creationId xmlns:p14="http://schemas.microsoft.com/office/powerpoint/2010/main" val="41363764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As software systems become increasingly complex and integral to society, delivering high-quality software is paramount. Maintaining and improving software quality throughout its lifecycle involves various processes, with testing being one of the most significant. Unit testing is a common technique used, but as software evolves, functions and methods can become highly complex. Manually selecting tests and calculating outputs for all cases becomes challenging, leading to the "test oracle problem."</a:t>
            </a:r>
          </a:p>
          <a:p>
            <a:endParaRPr lang="en-US" dirty="0"/>
          </a:p>
        </p:txBody>
      </p:sp>
      <p:sp>
        <p:nvSpPr>
          <p:cNvPr id="4" name="Slide Number Placeholder 3"/>
          <p:cNvSpPr>
            <a:spLocks noGrp="1"/>
          </p:cNvSpPr>
          <p:nvPr>
            <p:ph type="sldNum" sz="quarter" idx="5"/>
          </p:nvPr>
        </p:nvSpPr>
        <p:spPr/>
        <p:txBody>
          <a:bodyPr/>
          <a:lstStyle/>
          <a:p>
            <a:fld id="{FB60B253-91B2-42EF-902E-7B0EDCDE84FA}" type="slidenum">
              <a:rPr lang="en-US" smtClean="0"/>
              <a:t>2</a:t>
            </a:fld>
            <a:endParaRPr lang="en-US"/>
          </a:p>
        </p:txBody>
      </p:sp>
    </p:spTree>
    <p:extLst>
      <p:ext uri="{BB962C8B-B14F-4D97-AF65-F5344CB8AC3E}">
        <p14:creationId xmlns:p14="http://schemas.microsoft.com/office/powerpoint/2010/main" val="1359314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This presentation will cover three main topics:</a:t>
            </a:r>
          </a:p>
          <a:p>
            <a:pPr marL="0" marR="0">
              <a:lnSpc>
                <a:spcPct val="107000"/>
              </a:lnSpc>
              <a:spcBef>
                <a:spcPts val="0"/>
              </a:spcBef>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1. A systematic literature review (SLR) on using neural networks for test oracles, including methodology and results.</a:t>
            </a:r>
          </a:p>
          <a:p>
            <a:pPr marL="0" marR="0">
              <a:lnSpc>
                <a:spcPct val="107000"/>
              </a:lnSpc>
              <a:spcBef>
                <a:spcPts val="0"/>
              </a:spcBef>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2. Proposed experiments, detailing models, metrics, datasets, and Taguchi analysis.</a:t>
            </a:r>
          </a:p>
          <a:p>
            <a:pPr marL="0" marR="0">
              <a:lnSpc>
                <a:spcPct val="107000"/>
              </a:lnSpc>
              <a:spcBef>
                <a:spcPts val="0"/>
              </a:spcBef>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3. Results from replication studies and new proposed studies.</a:t>
            </a:r>
          </a:p>
          <a:p>
            <a:endParaRPr lang="en-US" dirty="0"/>
          </a:p>
        </p:txBody>
      </p:sp>
      <p:sp>
        <p:nvSpPr>
          <p:cNvPr id="4" name="Slide Number Placeholder 3"/>
          <p:cNvSpPr>
            <a:spLocks noGrp="1"/>
          </p:cNvSpPr>
          <p:nvPr>
            <p:ph type="sldNum" sz="quarter" idx="5"/>
          </p:nvPr>
        </p:nvSpPr>
        <p:spPr/>
        <p:txBody>
          <a:bodyPr/>
          <a:lstStyle/>
          <a:p>
            <a:fld id="{FB60B253-91B2-42EF-902E-7B0EDCDE84FA}" type="slidenum">
              <a:rPr lang="en-US" smtClean="0"/>
              <a:t>3</a:t>
            </a:fld>
            <a:endParaRPr lang="en-US"/>
          </a:p>
        </p:txBody>
      </p:sp>
    </p:spTree>
    <p:extLst>
      <p:ext uri="{BB962C8B-B14F-4D97-AF65-F5344CB8AC3E}">
        <p14:creationId xmlns:p14="http://schemas.microsoft.com/office/powerpoint/2010/main" val="16122847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We conducted an SLR by searching two major databases, IEEE Xplore and the ACM Digital Library, for combinations of neural networks and test oracle terminology. We initially found around 400 articles. After applying a series of filters to remove impurities, duplicates, and irrelevant studies, we narrowed it down to 10 relevant articles. The filtration process included:</a:t>
            </a:r>
          </a:p>
          <a:p>
            <a:pPr marL="0" marR="0">
              <a:lnSpc>
                <a:spcPct val="107000"/>
              </a:lnSpc>
              <a:spcBef>
                <a:spcPts val="0"/>
              </a:spcBef>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 Removing non-research entries such as proceedings and table of contents.</a:t>
            </a:r>
          </a:p>
          <a:p>
            <a:pPr marL="0" marR="0">
              <a:lnSpc>
                <a:spcPct val="107000"/>
              </a:lnSpc>
              <a:spcBef>
                <a:spcPts val="0"/>
              </a:spcBef>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 Eliminating duplicates.</a:t>
            </a:r>
          </a:p>
          <a:p>
            <a:pPr marL="0" marR="0">
              <a:lnSpc>
                <a:spcPct val="107000"/>
              </a:lnSpc>
              <a:spcBef>
                <a:spcPts val="0"/>
              </a:spcBef>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 Filtering secondary and tertiary studies.</a:t>
            </a:r>
          </a:p>
          <a:p>
            <a:pPr marL="0" marR="0">
              <a:lnSpc>
                <a:spcPct val="107000"/>
              </a:lnSpc>
              <a:spcBef>
                <a:spcPts val="0"/>
              </a:spcBef>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 Refining based on titles and abstracts.</a:t>
            </a:r>
          </a:p>
          <a:p>
            <a:endParaRPr lang="en-US" dirty="0"/>
          </a:p>
        </p:txBody>
      </p:sp>
      <p:sp>
        <p:nvSpPr>
          <p:cNvPr id="4" name="Slide Number Placeholder 3"/>
          <p:cNvSpPr>
            <a:spLocks noGrp="1"/>
          </p:cNvSpPr>
          <p:nvPr>
            <p:ph type="sldNum" sz="quarter" idx="5"/>
          </p:nvPr>
        </p:nvSpPr>
        <p:spPr/>
        <p:txBody>
          <a:bodyPr/>
          <a:lstStyle/>
          <a:p>
            <a:fld id="{FB60B253-91B2-42EF-902E-7B0EDCDE84FA}" type="slidenum">
              <a:rPr lang="en-US" smtClean="0"/>
              <a:t>4</a:t>
            </a:fld>
            <a:endParaRPr lang="en-US"/>
          </a:p>
        </p:txBody>
      </p:sp>
    </p:spTree>
    <p:extLst>
      <p:ext uri="{BB962C8B-B14F-4D97-AF65-F5344CB8AC3E}">
        <p14:creationId xmlns:p14="http://schemas.microsoft.com/office/powerpoint/2010/main" val="9131841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Data was extracted from the selected papers focusing on:</a:t>
            </a:r>
          </a:p>
          <a:p>
            <a:pPr marL="0" marR="0">
              <a:lnSpc>
                <a:spcPct val="107000"/>
              </a:lnSpc>
              <a:spcBef>
                <a:spcPts val="0"/>
              </a:spcBef>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 **Oracle Type**: Most papers developed test verdict oracles (outputs indicating pass/fail) and simulation oracles (outputs matching system behavior).</a:t>
            </a:r>
          </a:p>
          <a:p>
            <a:pPr marL="285750" marR="0" indent="-285750">
              <a:lnSpc>
                <a:spcPct val="107000"/>
              </a:lnSpc>
              <a:spcBef>
                <a:spcPts val="0"/>
              </a:spcBef>
              <a:spcAft>
                <a:spcPts val="800"/>
              </a:spcAft>
              <a:buFontTx/>
              <a:buChar char="-"/>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**Machine Learning Techniques**: Early research used simple backpropagation algorithms, while later studies used more advanced models like radial basis function networks and multi-layer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perceptrons</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a:t>
            </a:r>
          </a:p>
          <a:p>
            <a:pPr marL="285750" marR="0" indent="-285750">
              <a:lnSpc>
                <a:spcPct val="107000"/>
              </a:lnSpc>
              <a:spcBef>
                <a:spcPts val="0"/>
              </a:spcBef>
              <a:spcAft>
                <a:spcPts val="800"/>
              </a:spcAft>
              <a:buFontTx/>
              <a:buChar char="-"/>
            </a:pP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FB60B253-91B2-42EF-902E-7B0EDCDE84FA}" type="slidenum">
              <a:rPr lang="en-US" smtClean="0"/>
              <a:t>5</a:t>
            </a:fld>
            <a:endParaRPr lang="en-US"/>
          </a:p>
        </p:txBody>
      </p:sp>
    </p:spTree>
    <p:extLst>
      <p:ext uri="{BB962C8B-B14F-4D97-AF65-F5344CB8AC3E}">
        <p14:creationId xmlns:p14="http://schemas.microsoft.com/office/powerpoint/2010/main" val="29267761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Our experiments have three dimensions: datasets, models, and analysis.</a:t>
            </a:r>
          </a:p>
          <a:p>
            <a:endParaRPr lang="en-US" dirty="0"/>
          </a:p>
        </p:txBody>
      </p:sp>
      <p:sp>
        <p:nvSpPr>
          <p:cNvPr id="4" name="Slide Number Placeholder 3"/>
          <p:cNvSpPr>
            <a:spLocks noGrp="1"/>
          </p:cNvSpPr>
          <p:nvPr>
            <p:ph type="sldNum" sz="quarter" idx="5"/>
          </p:nvPr>
        </p:nvSpPr>
        <p:spPr/>
        <p:txBody>
          <a:bodyPr/>
          <a:lstStyle/>
          <a:p>
            <a:fld id="{FB60B253-91B2-42EF-902E-7B0EDCDE84FA}" type="slidenum">
              <a:rPr lang="en-US" smtClean="0"/>
              <a:t>6</a:t>
            </a:fld>
            <a:endParaRPr lang="en-US"/>
          </a:p>
        </p:txBody>
      </p:sp>
    </p:spTree>
    <p:extLst>
      <p:ext uri="{BB962C8B-B14F-4D97-AF65-F5344CB8AC3E}">
        <p14:creationId xmlns:p14="http://schemas.microsoft.com/office/powerpoint/2010/main" val="41602903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1. **Triangle Dataset**: Consists of three values representing triangle sides, categorized into four classes. Created similar to other research for replication</a:t>
            </a:r>
          </a:p>
          <a:p>
            <a:pPr marL="0" marR="0">
              <a:lnSpc>
                <a:spcPct val="107000"/>
              </a:lnSpc>
              <a:spcBef>
                <a:spcPts val="0"/>
              </a:spcBef>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2. **Bank Credit Dataset**: Includes inputs like age and salary, outputting maximum credit values split into four classes. We created a mutated version with logical and numerical errors.</a:t>
            </a:r>
          </a:p>
          <a:p>
            <a:pPr marL="0" marR="0">
              <a:lnSpc>
                <a:spcPct val="107000"/>
              </a:lnSpc>
              <a:spcBef>
                <a:spcPts val="0"/>
              </a:spcBef>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3. **Heart Risk Dataset**: Similar to the Bank Credit dataset, with inputs like age and stress level, also mutated for faults.</a:t>
            </a:r>
          </a:p>
        </p:txBody>
      </p:sp>
      <p:sp>
        <p:nvSpPr>
          <p:cNvPr id="4" name="Slide Number Placeholder 3"/>
          <p:cNvSpPr>
            <a:spLocks noGrp="1"/>
          </p:cNvSpPr>
          <p:nvPr>
            <p:ph type="sldNum" sz="quarter" idx="5"/>
          </p:nvPr>
        </p:nvSpPr>
        <p:spPr/>
        <p:txBody>
          <a:bodyPr/>
          <a:lstStyle/>
          <a:p>
            <a:fld id="{FB60B253-91B2-42EF-902E-7B0EDCDE84FA}" type="slidenum">
              <a:rPr lang="en-US" smtClean="0"/>
              <a:t>7</a:t>
            </a:fld>
            <a:endParaRPr lang="en-US"/>
          </a:p>
        </p:txBody>
      </p:sp>
    </p:spTree>
    <p:extLst>
      <p:ext uri="{BB962C8B-B14F-4D97-AF65-F5344CB8AC3E}">
        <p14:creationId xmlns:p14="http://schemas.microsoft.com/office/powerpoint/2010/main" val="31500232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1. **ANN (Artificial Neural Network)**: Backpropagation neural network with a single hidden layer, sigmoid activation, and Adam optimizer. Learning rate: 0.001.</a:t>
            </a:r>
          </a:p>
          <a:p>
            <a:pPr marL="0" marR="0">
              <a:lnSpc>
                <a:spcPct val="107000"/>
              </a:lnSpc>
              <a:spcBef>
                <a:spcPts val="0"/>
              </a:spcBef>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   - Triangle dataset: 25 nodes, 50 epochs.</a:t>
            </a:r>
          </a:p>
          <a:p>
            <a:pPr marL="0" marR="0">
              <a:lnSpc>
                <a:spcPct val="107000"/>
              </a:lnSpc>
              <a:spcBef>
                <a:spcPts val="0"/>
              </a:spcBef>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   - Other datasets: 50 nodes, 100 epochs.</a:t>
            </a:r>
          </a:p>
          <a:p>
            <a:pPr marL="0" marR="0">
              <a:lnSpc>
                <a:spcPct val="107000"/>
              </a:lnSpc>
              <a:spcBef>
                <a:spcPts val="0"/>
              </a:spcBef>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2. **RBF (Radial Basis Function Network)**: Single-layer network with Gaussian activation and Adam optimizer. Learning rate: 0.005. </a:t>
            </a:r>
          </a:p>
          <a:p>
            <a:pPr marL="0" marR="0">
              <a:lnSpc>
                <a:spcPct val="107000"/>
              </a:lnSpc>
              <a:spcBef>
                <a:spcPts val="0"/>
              </a:spcBef>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   - All datasets: 200 nodes, 100 epochs.</a:t>
            </a:r>
          </a:p>
          <a:p>
            <a:endParaRPr lang="en-US" dirty="0"/>
          </a:p>
        </p:txBody>
      </p:sp>
      <p:sp>
        <p:nvSpPr>
          <p:cNvPr id="4" name="Slide Number Placeholder 3"/>
          <p:cNvSpPr>
            <a:spLocks noGrp="1"/>
          </p:cNvSpPr>
          <p:nvPr>
            <p:ph type="sldNum" sz="quarter" idx="5"/>
          </p:nvPr>
        </p:nvSpPr>
        <p:spPr/>
        <p:txBody>
          <a:bodyPr/>
          <a:lstStyle/>
          <a:p>
            <a:fld id="{FB60B253-91B2-42EF-902E-7B0EDCDE84FA}" type="slidenum">
              <a:rPr lang="en-US" smtClean="0"/>
              <a:t>8</a:t>
            </a:fld>
            <a:endParaRPr lang="en-US"/>
          </a:p>
        </p:txBody>
      </p:sp>
    </p:spTree>
    <p:extLst>
      <p:ext uri="{BB962C8B-B14F-4D97-AF65-F5344CB8AC3E}">
        <p14:creationId xmlns:p14="http://schemas.microsoft.com/office/powerpoint/2010/main" val="39607768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B60B253-91B2-42EF-902E-7B0EDCDE84FA}" type="slidenum">
              <a:rPr lang="en-US" smtClean="0"/>
              <a:t>9</a:t>
            </a:fld>
            <a:endParaRPr lang="en-US"/>
          </a:p>
        </p:txBody>
      </p:sp>
    </p:spTree>
    <p:extLst>
      <p:ext uri="{BB962C8B-B14F-4D97-AF65-F5344CB8AC3E}">
        <p14:creationId xmlns:p14="http://schemas.microsoft.com/office/powerpoint/2010/main" val="402538684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lide Titlu">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2596895" y="2678442"/>
            <a:ext cx="3927642" cy="354430"/>
          </a:xfrm>
          <a:noFill/>
        </p:spPr>
        <p:txBody>
          <a:bodyPr anchor="ctr">
            <a:normAutofit/>
          </a:bodyPr>
          <a:lstStyle>
            <a:lvl1pPr marL="0" indent="0" algn="ctr">
              <a:buNone/>
              <a:defRPr sz="2400" b="0" baseline="0">
                <a:solidFill>
                  <a:schemeClr val="tx1"/>
                </a:solidFill>
                <a:latin typeface="+mj-lt"/>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ro-RO" dirty="0"/>
              <a:t>Author</a:t>
            </a:r>
            <a:endParaRPr lang="en-US" dirty="0"/>
          </a:p>
        </p:txBody>
      </p:sp>
      <p:sp>
        <p:nvSpPr>
          <p:cNvPr id="10" name="Slide Number Placeholder 5"/>
          <p:cNvSpPr txBox="1">
            <a:spLocks/>
          </p:cNvSpPr>
          <p:nvPr userDrawn="1"/>
        </p:nvSpPr>
        <p:spPr>
          <a:xfrm>
            <a:off x="6524537" y="6369567"/>
            <a:ext cx="2057400" cy="365125"/>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rgbClr val="004174"/>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15DF4B7-D390-4743-BC4A-39E252620E6B}" type="slidenum">
              <a:rPr lang="en-US" smtClean="0"/>
              <a:pPr/>
              <a:t>‹#›</a:t>
            </a:fld>
            <a:endParaRPr lang="en-US" dirty="0"/>
          </a:p>
        </p:txBody>
      </p:sp>
      <p:cxnSp>
        <p:nvCxnSpPr>
          <p:cNvPr id="5" name="Straight Connector 4"/>
          <p:cNvCxnSpPr/>
          <p:nvPr userDrawn="1"/>
        </p:nvCxnSpPr>
        <p:spPr>
          <a:xfrm>
            <a:off x="2596896" y="3429000"/>
            <a:ext cx="3950208" cy="0"/>
          </a:xfrm>
          <a:prstGeom prst="line">
            <a:avLst/>
          </a:prstGeom>
          <a:ln w="76200">
            <a:solidFill>
              <a:schemeClr val="accent6"/>
            </a:solidFill>
          </a:ln>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42811" y="2811780"/>
            <a:ext cx="1234440" cy="1234440"/>
          </a:xfrm>
          <a:prstGeom prst="rect">
            <a:avLst/>
          </a:prstGeom>
        </p:spPr>
      </p:pic>
      <p:sp>
        <p:nvSpPr>
          <p:cNvPr id="18" name="Rectangle 17"/>
          <p:cNvSpPr/>
          <p:nvPr userDrawn="1"/>
        </p:nvSpPr>
        <p:spPr>
          <a:xfrm>
            <a:off x="2277250" y="3723695"/>
            <a:ext cx="4923507" cy="677108"/>
          </a:xfrm>
          <a:prstGeom prst="rect">
            <a:avLst/>
          </a:prstGeom>
        </p:spPr>
        <p:txBody>
          <a:bodyPr wrap="square">
            <a:spAutoFit/>
          </a:bodyPr>
          <a:lstStyle/>
          <a:p>
            <a:pPr algn="ctr"/>
            <a:r>
              <a:rPr lang="en-US" sz="2000" dirty="0">
                <a:solidFill>
                  <a:schemeClr val="tx2"/>
                </a:solidFill>
                <a:effectLst>
                  <a:outerShdw blurRad="50800" dist="38100" dir="2700000" algn="tl" rotWithShape="0">
                    <a:prstClr val="black">
                      <a:alpha val="40000"/>
                    </a:prstClr>
                  </a:outerShdw>
                </a:effectLst>
                <a:latin typeface="+mj-lt"/>
              </a:rPr>
              <a:t>Faculty of Mathematics and Computer Science</a:t>
            </a:r>
            <a:br>
              <a:rPr lang="ro-RO" dirty="0">
                <a:effectLst>
                  <a:outerShdw blurRad="50800" dist="38100" dir="2700000" algn="tl" rotWithShape="0">
                    <a:prstClr val="black">
                      <a:alpha val="40000"/>
                    </a:prstClr>
                  </a:outerShdw>
                </a:effectLst>
                <a:latin typeface="+mj-lt"/>
              </a:rPr>
            </a:br>
            <a:r>
              <a:rPr lang="ro-RO" dirty="0">
                <a:effectLst>
                  <a:outerShdw blurRad="50800" dist="38100" dir="2700000" algn="tl" rotWithShape="0">
                    <a:prstClr val="black">
                      <a:alpha val="40000"/>
                    </a:prstClr>
                  </a:outerShdw>
                </a:effectLst>
                <a:latin typeface="+mj-lt"/>
              </a:rPr>
              <a:t>Babeș-Bolyai University</a:t>
            </a:r>
            <a:endParaRPr lang="en-US" dirty="0">
              <a:effectLst>
                <a:outerShdw blurRad="50800" dist="38100" dir="2700000" algn="tl" rotWithShape="0">
                  <a:prstClr val="black">
                    <a:alpha val="40000"/>
                  </a:prstClr>
                </a:outerShdw>
              </a:effectLst>
              <a:latin typeface="+mj-lt"/>
            </a:endParaRPr>
          </a:p>
        </p:txBody>
      </p:sp>
      <p:sp>
        <p:nvSpPr>
          <p:cNvPr id="19" name="Title 1"/>
          <p:cNvSpPr>
            <a:spLocks noGrp="1"/>
          </p:cNvSpPr>
          <p:nvPr>
            <p:ph type="ctrTitle" hasCustomPrompt="1"/>
          </p:nvPr>
        </p:nvSpPr>
        <p:spPr>
          <a:xfrm>
            <a:off x="201168" y="1369306"/>
            <a:ext cx="8741664" cy="916185"/>
          </a:xfrm>
          <a:effectLst/>
        </p:spPr>
        <p:txBody>
          <a:bodyPr wrap="none" anchor="t">
            <a:normAutofit/>
          </a:bodyPr>
          <a:lstStyle>
            <a:lvl1pPr algn="ctr">
              <a:defRPr sz="5400" b="0" spc="-225" baseline="0">
                <a:solidFill>
                  <a:schemeClr val="accent6"/>
                </a:solidFill>
                <a:effectLst>
                  <a:outerShdw blurRad="50800" dist="38100" dir="5400000" algn="t" rotWithShape="0">
                    <a:prstClr val="black">
                      <a:alpha val="40000"/>
                    </a:prstClr>
                  </a:outerShdw>
                </a:effectLst>
                <a:latin typeface="+mj-lt"/>
              </a:defRPr>
            </a:lvl1pPr>
          </a:lstStyle>
          <a:p>
            <a:r>
              <a:rPr lang="ro-RO" dirty="0"/>
              <a:t>Title of the presentation</a:t>
            </a:r>
            <a:endParaRPr lang="en-US" dirty="0"/>
          </a:p>
        </p:txBody>
      </p:sp>
      <p:pic>
        <p:nvPicPr>
          <p:cNvPr id="9" name="Picture 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7178191" y="2830068"/>
            <a:ext cx="1197864" cy="1197864"/>
          </a:xfrm>
          <a:prstGeom prst="rect">
            <a:avLst/>
          </a:prstGeom>
        </p:spPr>
      </p:pic>
    </p:spTree>
    <p:extLst>
      <p:ext uri="{BB962C8B-B14F-4D97-AF65-F5344CB8AC3E}">
        <p14:creationId xmlns:p14="http://schemas.microsoft.com/office/powerpoint/2010/main" val="35981431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u si Imagine panoramic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87745" y="4731365"/>
            <a:ext cx="8741664" cy="819355"/>
          </a:xfrm>
        </p:spPr>
        <p:txBody>
          <a:bodyPr anchor="b"/>
          <a:lstStyle>
            <a:lvl1pPr>
              <a:defRPr sz="2400">
                <a:solidFill>
                  <a:schemeClr val="bg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92422" y="997777"/>
            <a:ext cx="8741664" cy="3746118"/>
          </a:xfrm>
        </p:spPr>
        <p:txBody>
          <a:bodyPr anchor="t"/>
          <a:lstStyle>
            <a:lvl1pPr marL="0" indent="0">
              <a:buNone/>
              <a:defRPr sz="2400">
                <a:solidFill>
                  <a:schemeClr val="bg1"/>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dirty="0"/>
              <a:t>Click icon to add picture</a:t>
            </a:r>
          </a:p>
        </p:txBody>
      </p:sp>
      <p:sp>
        <p:nvSpPr>
          <p:cNvPr id="4" name="Text Placeholder 3"/>
          <p:cNvSpPr>
            <a:spLocks noGrp="1"/>
          </p:cNvSpPr>
          <p:nvPr>
            <p:ph type="body" sz="half" idx="2"/>
          </p:nvPr>
        </p:nvSpPr>
        <p:spPr>
          <a:xfrm>
            <a:off x="187744" y="5550720"/>
            <a:ext cx="8741664" cy="682472"/>
          </a:xfrm>
        </p:spPr>
        <p:txBody>
          <a:bodyPr/>
          <a:lstStyle>
            <a:lvl1pPr marL="0" indent="0">
              <a:buNone/>
              <a:defRPr sz="1200">
                <a:solidFill>
                  <a:schemeClr val="bg1"/>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dirty="0"/>
              <a:t>Edit Master text styles</a:t>
            </a:r>
          </a:p>
        </p:txBody>
      </p:sp>
      <p:sp>
        <p:nvSpPr>
          <p:cNvPr id="5" name="Date Placeholder 4"/>
          <p:cNvSpPr>
            <a:spLocks noGrp="1"/>
          </p:cNvSpPr>
          <p:nvPr>
            <p:ph type="dt" sz="half" idx="10"/>
          </p:nvPr>
        </p:nvSpPr>
        <p:spPr/>
        <p:txBody>
          <a:bodyPr/>
          <a:lstStyle>
            <a:lvl1pPr>
              <a:defRPr>
                <a:solidFill>
                  <a:schemeClr val="bg1"/>
                </a:solidFill>
              </a:defRPr>
            </a:lvl1pPr>
          </a:lstStyle>
          <a:p>
            <a:fld id="{0796918D-AF50-4378-9F46-10F8D870345E}" type="datetime1">
              <a:rPr lang="en-US" smtClean="0"/>
              <a:t>7/1/2024</a:t>
            </a:fld>
            <a:endParaRPr lang="en-US"/>
          </a:p>
        </p:txBody>
      </p:sp>
      <p:sp>
        <p:nvSpPr>
          <p:cNvPr id="7" name="Slide Number Placeholder 6"/>
          <p:cNvSpPr>
            <a:spLocks noGrp="1"/>
          </p:cNvSpPr>
          <p:nvPr>
            <p:ph type="sldNum" sz="quarter" idx="12"/>
          </p:nvPr>
        </p:nvSpPr>
        <p:spPr/>
        <p:txBody>
          <a:bodyPr/>
          <a:lstStyle>
            <a:lvl1pPr>
              <a:defRPr>
                <a:solidFill>
                  <a:schemeClr val="bg1"/>
                </a:solidFill>
              </a:defRPr>
            </a:lvl1pPr>
          </a:lstStyle>
          <a:p>
            <a:fld id="{F15DF4B7-D390-4743-BC4A-39E252620E6B}" type="slidenum">
              <a:rPr lang="en-US" smtClean="0"/>
              <a:pPr/>
              <a:t>‹#›</a:t>
            </a:fld>
            <a:endParaRPr lang="en-US"/>
          </a:p>
        </p:txBody>
      </p:sp>
      <p:sp>
        <p:nvSpPr>
          <p:cNvPr id="8" name="Rectangle 7"/>
          <p:cNvSpPr/>
          <p:nvPr userDrawn="1"/>
        </p:nvSpPr>
        <p:spPr>
          <a:xfrm>
            <a:off x="0" y="-2"/>
            <a:ext cx="9144000" cy="6155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userDrawn="1"/>
        </p:nvSpPr>
        <p:spPr>
          <a:xfrm>
            <a:off x="192421" y="-2"/>
            <a:ext cx="8737395" cy="615553"/>
          </a:xfrm>
          <a:prstGeom prst="rect">
            <a:avLst/>
          </a:prstGeom>
          <a:solidFill>
            <a:srgbClr val="004174"/>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tx1"/>
                </a:solidFill>
                <a:effectLst>
                  <a:outerShdw blurRad="50800" dist="38100" dir="2700000" algn="tl" rotWithShape="0">
                    <a:prstClr val="black">
                      <a:alpha val="40000"/>
                    </a:prstClr>
                  </a:outerShdw>
                </a:effectLst>
                <a:latin typeface="+mj-lt"/>
                <a:ea typeface="+mn-ea"/>
                <a:cs typeface="+mn-cs"/>
              </a:rPr>
              <a:t>Faculty of Mathematics and Computer Science</a:t>
            </a:r>
            <a:br>
              <a:rPr lang="en-US" sz="1800" kern="1200" dirty="0">
                <a:solidFill>
                  <a:schemeClr val="tx1"/>
                </a:solidFill>
                <a:effectLst>
                  <a:outerShdw blurRad="50800" dist="38100" dir="2700000" algn="tl" rotWithShape="0">
                    <a:prstClr val="black">
                      <a:alpha val="40000"/>
                    </a:prstClr>
                  </a:outerShdw>
                </a:effectLst>
                <a:latin typeface="+mj-lt"/>
                <a:ea typeface="+mn-ea"/>
                <a:cs typeface="+mn-cs"/>
              </a:rPr>
            </a:br>
            <a:r>
              <a:rPr lang="en-US" sz="1600" kern="1200" dirty="0" err="1">
                <a:solidFill>
                  <a:schemeClr val="tx1"/>
                </a:solidFill>
                <a:effectLst>
                  <a:outerShdw blurRad="50800" dist="38100" dir="2700000" algn="tl" rotWithShape="0">
                    <a:prstClr val="black">
                      <a:alpha val="40000"/>
                    </a:prstClr>
                  </a:outerShdw>
                </a:effectLst>
                <a:latin typeface="+mj-lt"/>
                <a:ea typeface="+mn-ea"/>
                <a:cs typeface="+mn-cs"/>
              </a:rPr>
              <a:t>Babeș-Bolyai</a:t>
            </a:r>
            <a:r>
              <a:rPr lang="en-US" sz="1600" kern="1200" dirty="0">
                <a:solidFill>
                  <a:schemeClr val="tx1"/>
                </a:solidFill>
                <a:effectLst>
                  <a:outerShdw blurRad="50800" dist="38100" dir="2700000" algn="tl" rotWithShape="0">
                    <a:prstClr val="black">
                      <a:alpha val="40000"/>
                    </a:prstClr>
                  </a:outerShdw>
                </a:effectLst>
                <a:latin typeface="+mj-lt"/>
                <a:ea typeface="+mn-ea"/>
                <a:cs typeface="+mn-cs"/>
              </a:rPr>
              <a:t> University</a:t>
            </a:r>
            <a:endParaRPr lang="en-US" sz="1800" kern="1200" dirty="0">
              <a:solidFill>
                <a:schemeClr val="tx1"/>
              </a:solidFill>
              <a:effectLst>
                <a:outerShdw blurRad="50800" dist="38100" dir="2700000" algn="tl" rotWithShape="0">
                  <a:prstClr val="black">
                    <a:alpha val="40000"/>
                  </a:prstClr>
                </a:outerShdw>
              </a:effectLst>
              <a:latin typeface="+mj-lt"/>
              <a:ea typeface="+mn-ea"/>
              <a:cs typeface="+mn-cs"/>
            </a:endParaRPr>
          </a:p>
        </p:txBody>
      </p:sp>
    </p:spTree>
    <p:extLst>
      <p:ext uri="{BB962C8B-B14F-4D97-AF65-F5344CB8AC3E}">
        <p14:creationId xmlns:p14="http://schemas.microsoft.com/office/powerpoint/2010/main" val="19334217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u si descrie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87745" y="980303"/>
            <a:ext cx="8741664" cy="3130754"/>
          </a:xfrm>
        </p:spPr>
        <p:txBody>
          <a:bodyPr anchor="ctr"/>
          <a:lstStyle>
            <a:lvl1pPr>
              <a:defRPr sz="2400">
                <a:solidFill>
                  <a:schemeClr val="bg1"/>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87746" y="4283676"/>
            <a:ext cx="8741664" cy="1911178"/>
          </a:xfrm>
        </p:spPr>
        <p:txBody>
          <a:bodyPr anchor="ctr"/>
          <a:lstStyle>
            <a:lvl1pPr marL="0" indent="0">
              <a:buNone/>
              <a:defRPr sz="1200">
                <a:solidFill>
                  <a:schemeClr val="bg1"/>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lvl1pPr>
              <a:defRPr>
                <a:solidFill>
                  <a:schemeClr val="bg1"/>
                </a:solidFill>
              </a:defRPr>
            </a:lvl1pPr>
          </a:lstStyle>
          <a:p>
            <a:fld id="{631B2F8B-DAFE-4613-8178-42FF53221CBC}" type="datetime1">
              <a:rPr lang="en-US" smtClean="0"/>
              <a:t>7/1/2024</a:t>
            </a:fld>
            <a:endParaRPr lang="en-US"/>
          </a:p>
        </p:txBody>
      </p:sp>
      <p:sp>
        <p:nvSpPr>
          <p:cNvPr id="7" name="Slide Number Placeholder 6"/>
          <p:cNvSpPr>
            <a:spLocks noGrp="1"/>
          </p:cNvSpPr>
          <p:nvPr>
            <p:ph type="sldNum" sz="quarter" idx="12"/>
          </p:nvPr>
        </p:nvSpPr>
        <p:spPr/>
        <p:txBody>
          <a:bodyPr/>
          <a:lstStyle>
            <a:lvl1pPr>
              <a:defRPr>
                <a:solidFill>
                  <a:schemeClr val="bg1"/>
                </a:solidFill>
              </a:defRPr>
            </a:lvl1pPr>
          </a:lstStyle>
          <a:p>
            <a:fld id="{F15DF4B7-D390-4743-BC4A-39E252620E6B}" type="slidenum">
              <a:rPr lang="en-US" smtClean="0"/>
              <a:pPr/>
              <a:t>‹#›</a:t>
            </a:fld>
            <a:endParaRPr lang="en-US"/>
          </a:p>
        </p:txBody>
      </p:sp>
      <p:sp>
        <p:nvSpPr>
          <p:cNvPr id="6" name="Rectangle 5"/>
          <p:cNvSpPr/>
          <p:nvPr userDrawn="1"/>
        </p:nvSpPr>
        <p:spPr>
          <a:xfrm>
            <a:off x="0" y="-2"/>
            <a:ext cx="9144000" cy="6155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userDrawn="1"/>
        </p:nvSpPr>
        <p:spPr>
          <a:xfrm>
            <a:off x="192421" y="-2"/>
            <a:ext cx="8737395" cy="615553"/>
          </a:xfrm>
          <a:prstGeom prst="rect">
            <a:avLst/>
          </a:prstGeom>
          <a:solidFill>
            <a:srgbClr val="004174"/>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tx1"/>
                </a:solidFill>
                <a:effectLst>
                  <a:outerShdw blurRad="50800" dist="38100" dir="2700000" algn="tl" rotWithShape="0">
                    <a:prstClr val="black">
                      <a:alpha val="40000"/>
                    </a:prstClr>
                  </a:outerShdw>
                </a:effectLst>
                <a:latin typeface="+mj-lt"/>
                <a:ea typeface="+mn-ea"/>
                <a:cs typeface="+mn-cs"/>
              </a:rPr>
              <a:t>Faculty of Mathematics and Computer Science</a:t>
            </a:r>
            <a:br>
              <a:rPr lang="en-US" sz="1800" kern="1200" dirty="0">
                <a:solidFill>
                  <a:schemeClr val="tx1"/>
                </a:solidFill>
                <a:effectLst>
                  <a:outerShdw blurRad="50800" dist="38100" dir="2700000" algn="tl" rotWithShape="0">
                    <a:prstClr val="black">
                      <a:alpha val="40000"/>
                    </a:prstClr>
                  </a:outerShdw>
                </a:effectLst>
                <a:latin typeface="+mj-lt"/>
                <a:ea typeface="+mn-ea"/>
                <a:cs typeface="+mn-cs"/>
              </a:rPr>
            </a:br>
            <a:r>
              <a:rPr lang="en-US" sz="1600" kern="1200" dirty="0" err="1">
                <a:solidFill>
                  <a:schemeClr val="tx1"/>
                </a:solidFill>
                <a:effectLst>
                  <a:outerShdw blurRad="50800" dist="38100" dir="2700000" algn="tl" rotWithShape="0">
                    <a:prstClr val="black">
                      <a:alpha val="40000"/>
                    </a:prstClr>
                  </a:outerShdw>
                </a:effectLst>
                <a:latin typeface="+mj-lt"/>
                <a:ea typeface="+mn-ea"/>
                <a:cs typeface="+mn-cs"/>
              </a:rPr>
              <a:t>Babeș-Bolyai</a:t>
            </a:r>
            <a:r>
              <a:rPr lang="en-US" sz="1600" kern="1200" dirty="0">
                <a:solidFill>
                  <a:schemeClr val="tx1"/>
                </a:solidFill>
                <a:effectLst>
                  <a:outerShdw blurRad="50800" dist="38100" dir="2700000" algn="tl" rotWithShape="0">
                    <a:prstClr val="black">
                      <a:alpha val="40000"/>
                    </a:prstClr>
                  </a:outerShdw>
                </a:effectLst>
                <a:latin typeface="+mj-lt"/>
                <a:ea typeface="+mn-ea"/>
                <a:cs typeface="+mn-cs"/>
              </a:rPr>
              <a:t> University</a:t>
            </a:r>
            <a:endParaRPr lang="en-US" sz="1800" kern="1200" dirty="0">
              <a:solidFill>
                <a:schemeClr val="tx1"/>
              </a:solidFill>
              <a:effectLst>
                <a:outerShdw blurRad="50800" dist="38100" dir="2700000" algn="tl" rotWithShape="0">
                  <a:prstClr val="black">
                    <a:alpha val="40000"/>
                  </a:prstClr>
                </a:outerShdw>
              </a:effectLst>
              <a:latin typeface="+mj-lt"/>
              <a:ea typeface="+mn-ea"/>
              <a:cs typeface="+mn-cs"/>
            </a:endParaRPr>
          </a:p>
        </p:txBody>
      </p:sp>
    </p:spTree>
    <p:extLst>
      <p:ext uri="{BB962C8B-B14F-4D97-AF65-F5344CB8AC3E}">
        <p14:creationId xmlns:p14="http://schemas.microsoft.com/office/powerpoint/2010/main" val="326827665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u si descriere complex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94258" y="911942"/>
            <a:ext cx="8741664" cy="2992904"/>
          </a:xfrm>
        </p:spPr>
        <p:txBody>
          <a:bodyPr anchor="ctr"/>
          <a:lstStyle>
            <a:lvl1pPr>
              <a:defRPr sz="3300">
                <a:solidFill>
                  <a:schemeClr val="bg1"/>
                </a:solidFill>
              </a:defRPr>
            </a:lvl1pPr>
          </a:lstStyle>
          <a:p>
            <a:r>
              <a:rPr lang="en-US"/>
              <a:t>Click to edit Master title style</a:t>
            </a:r>
            <a:endParaRPr lang="en-US" dirty="0"/>
          </a:p>
        </p:txBody>
      </p:sp>
      <p:sp>
        <p:nvSpPr>
          <p:cNvPr id="12" name="Text Placeholder 3"/>
          <p:cNvSpPr>
            <a:spLocks noGrp="1"/>
          </p:cNvSpPr>
          <p:nvPr>
            <p:ph type="body" sz="half" idx="13"/>
          </p:nvPr>
        </p:nvSpPr>
        <p:spPr>
          <a:xfrm>
            <a:off x="187745" y="4038121"/>
            <a:ext cx="8741664" cy="548968"/>
          </a:xfrm>
        </p:spPr>
        <p:txBody>
          <a:bodyPr anchor="t">
            <a:normAutofit/>
          </a:bodyPr>
          <a:lstStyle>
            <a:lvl1pPr marL="0" indent="0">
              <a:buNone/>
              <a:defRPr sz="1050">
                <a:solidFill>
                  <a:schemeClr val="bg1"/>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4" name="Text Placeholder 3"/>
          <p:cNvSpPr>
            <a:spLocks noGrp="1"/>
          </p:cNvSpPr>
          <p:nvPr>
            <p:ph type="body" sz="half" idx="2"/>
          </p:nvPr>
        </p:nvSpPr>
        <p:spPr>
          <a:xfrm>
            <a:off x="187745" y="4733580"/>
            <a:ext cx="8741664" cy="1489496"/>
          </a:xfrm>
        </p:spPr>
        <p:txBody>
          <a:bodyPr anchor="ctr">
            <a:normAutofit/>
          </a:bodyPr>
          <a:lstStyle>
            <a:lvl1pPr marL="0" indent="0">
              <a:buNone/>
              <a:defRPr sz="1200">
                <a:solidFill>
                  <a:schemeClr val="bg1"/>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lvl1pPr>
              <a:defRPr>
                <a:solidFill>
                  <a:schemeClr val="bg1"/>
                </a:solidFill>
              </a:defRPr>
            </a:lvl1pPr>
          </a:lstStyle>
          <a:p>
            <a:fld id="{CC2AD802-55C1-45FC-9AC9-521FAD9F607A}" type="datetime1">
              <a:rPr lang="en-US" smtClean="0"/>
              <a:t>7/1/2024</a:t>
            </a:fld>
            <a:endParaRPr lang="en-US"/>
          </a:p>
        </p:txBody>
      </p:sp>
      <p:sp>
        <p:nvSpPr>
          <p:cNvPr id="7" name="Slide Number Placeholder 6"/>
          <p:cNvSpPr>
            <a:spLocks noGrp="1"/>
          </p:cNvSpPr>
          <p:nvPr>
            <p:ph type="sldNum" sz="quarter" idx="12"/>
          </p:nvPr>
        </p:nvSpPr>
        <p:spPr/>
        <p:txBody>
          <a:bodyPr/>
          <a:lstStyle>
            <a:lvl1pPr>
              <a:defRPr>
                <a:solidFill>
                  <a:schemeClr val="bg1"/>
                </a:solidFill>
              </a:defRPr>
            </a:lvl1pPr>
          </a:lstStyle>
          <a:p>
            <a:fld id="{F15DF4B7-D390-4743-BC4A-39E252620E6B}" type="slidenum">
              <a:rPr lang="en-US" smtClean="0"/>
              <a:pPr/>
              <a:t>‹#›</a:t>
            </a:fld>
            <a:endParaRPr lang="en-US"/>
          </a:p>
        </p:txBody>
      </p:sp>
      <p:sp>
        <p:nvSpPr>
          <p:cNvPr id="9" name="TextBox 8"/>
          <p:cNvSpPr txBox="1"/>
          <p:nvPr/>
        </p:nvSpPr>
        <p:spPr>
          <a:xfrm>
            <a:off x="833283" y="786824"/>
            <a:ext cx="457200" cy="584776"/>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6000" dirty="0">
                <a:solidFill>
                  <a:schemeClr val="tx1"/>
                </a:solidFill>
                <a:effectLst/>
              </a:rPr>
              <a:t>“</a:t>
            </a:r>
          </a:p>
        </p:txBody>
      </p:sp>
      <p:sp>
        <p:nvSpPr>
          <p:cNvPr id="10" name="TextBox 9"/>
          <p:cNvSpPr txBox="1"/>
          <p:nvPr/>
        </p:nvSpPr>
        <p:spPr>
          <a:xfrm>
            <a:off x="7828359" y="2743200"/>
            <a:ext cx="457200" cy="584776"/>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6000" dirty="0">
                <a:solidFill>
                  <a:schemeClr val="tx1"/>
                </a:solidFill>
                <a:effectLst/>
              </a:rPr>
              <a:t>”</a:t>
            </a:r>
          </a:p>
        </p:txBody>
      </p:sp>
      <p:sp>
        <p:nvSpPr>
          <p:cNvPr id="11" name="Rectangle 10"/>
          <p:cNvSpPr/>
          <p:nvPr userDrawn="1"/>
        </p:nvSpPr>
        <p:spPr>
          <a:xfrm>
            <a:off x="0" y="-2"/>
            <a:ext cx="9144000" cy="6155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userDrawn="1"/>
        </p:nvSpPr>
        <p:spPr>
          <a:xfrm>
            <a:off x="192421" y="-2"/>
            <a:ext cx="8737395" cy="615553"/>
          </a:xfrm>
          <a:prstGeom prst="rect">
            <a:avLst/>
          </a:prstGeom>
          <a:solidFill>
            <a:srgbClr val="004174"/>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tx1"/>
                </a:solidFill>
                <a:effectLst>
                  <a:outerShdw blurRad="50800" dist="38100" dir="2700000" algn="tl" rotWithShape="0">
                    <a:prstClr val="black">
                      <a:alpha val="40000"/>
                    </a:prstClr>
                  </a:outerShdw>
                </a:effectLst>
                <a:latin typeface="+mj-lt"/>
                <a:ea typeface="+mn-ea"/>
                <a:cs typeface="+mn-cs"/>
              </a:rPr>
              <a:t>Faculty of Mathematics and Computer Science</a:t>
            </a:r>
            <a:br>
              <a:rPr lang="en-US" sz="1800" kern="1200" dirty="0">
                <a:solidFill>
                  <a:schemeClr val="tx1"/>
                </a:solidFill>
                <a:effectLst>
                  <a:outerShdw blurRad="50800" dist="38100" dir="2700000" algn="tl" rotWithShape="0">
                    <a:prstClr val="black">
                      <a:alpha val="40000"/>
                    </a:prstClr>
                  </a:outerShdw>
                </a:effectLst>
                <a:latin typeface="+mj-lt"/>
                <a:ea typeface="+mn-ea"/>
                <a:cs typeface="+mn-cs"/>
              </a:rPr>
            </a:br>
            <a:r>
              <a:rPr lang="en-US" sz="1600" kern="1200" dirty="0" err="1">
                <a:solidFill>
                  <a:schemeClr val="tx1"/>
                </a:solidFill>
                <a:effectLst>
                  <a:outerShdw blurRad="50800" dist="38100" dir="2700000" algn="tl" rotWithShape="0">
                    <a:prstClr val="black">
                      <a:alpha val="40000"/>
                    </a:prstClr>
                  </a:outerShdw>
                </a:effectLst>
                <a:latin typeface="+mj-lt"/>
                <a:ea typeface="+mn-ea"/>
                <a:cs typeface="+mn-cs"/>
              </a:rPr>
              <a:t>Babeș-Bolyai</a:t>
            </a:r>
            <a:r>
              <a:rPr lang="en-US" sz="1600" kern="1200" dirty="0">
                <a:solidFill>
                  <a:schemeClr val="tx1"/>
                </a:solidFill>
                <a:effectLst>
                  <a:outerShdw blurRad="50800" dist="38100" dir="2700000" algn="tl" rotWithShape="0">
                    <a:prstClr val="black">
                      <a:alpha val="40000"/>
                    </a:prstClr>
                  </a:outerShdw>
                </a:effectLst>
                <a:latin typeface="+mj-lt"/>
                <a:ea typeface="+mn-ea"/>
                <a:cs typeface="+mn-cs"/>
              </a:rPr>
              <a:t> University</a:t>
            </a:r>
            <a:endParaRPr lang="en-US" sz="1800" kern="1200" dirty="0">
              <a:solidFill>
                <a:schemeClr val="tx1"/>
              </a:solidFill>
              <a:effectLst>
                <a:outerShdw blurRad="50800" dist="38100" dir="2700000" algn="tl" rotWithShape="0">
                  <a:prstClr val="black">
                    <a:alpha val="40000"/>
                  </a:prstClr>
                </a:outerShdw>
              </a:effectLst>
              <a:latin typeface="+mj-lt"/>
              <a:ea typeface="+mn-ea"/>
              <a:cs typeface="+mn-cs"/>
            </a:endParaRPr>
          </a:p>
        </p:txBody>
      </p:sp>
    </p:spTree>
    <p:extLst>
      <p:ext uri="{BB962C8B-B14F-4D97-AF65-F5344CB8AC3E}">
        <p14:creationId xmlns:p14="http://schemas.microsoft.com/office/powerpoint/2010/main" val="135875803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arte de vizita">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87745" y="2277540"/>
            <a:ext cx="8394192" cy="2511835"/>
          </a:xfrm>
        </p:spPr>
        <p:txBody>
          <a:bodyPr anchor="b">
            <a:normAutofit/>
          </a:bodyPr>
          <a:lstStyle>
            <a:lvl1pPr>
              <a:defRPr sz="4050">
                <a:solidFill>
                  <a:schemeClr val="tx1"/>
                </a:solidFill>
                <a:effectLst>
                  <a:outerShdw blurRad="50800" dist="38100" dir="2700000" algn="tl" rotWithShape="0">
                    <a:prstClr val="black">
                      <a:alpha val="40000"/>
                    </a:prstClr>
                  </a:outerShdw>
                </a:effectLst>
              </a:defRPr>
            </a:lvl1pPr>
          </a:lstStyle>
          <a:p>
            <a:r>
              <a:rPr lang="ro-RO" dirty="0"/>
              <a:t>New section title</a:t>
            </a:r>
            <a:endParaRPr lang="en-US" dirty="0"/>
          </a:p>
        </p:txBody>
      </p:sp>
      <p:sp>
        <p:nvSpPr>
          <p:cNvPr id="4" name="Text Placeholder 3"/>
          <p:cNvSpPr>
            <a:spLocks noGrp="1"/>
          </p:cNvSpPr>
          <p:nvPr>
            <p:ph type="body" sz="half" idx="2" hasCustomPrompt="1"/>
          </p:nvPr>
        </p:nvSpPr>
        <p:spPr>
          <a:xfrm>
            <a:off x="187744" y="5040051"/>
            <a:ext cx="8394192" cy="1140644"/>
          </a:xfrm>
        </p:spPr>
        <p:txBody>
          <a:bodyPr anchor="t"/>
          <a:lstStyle>
            <a:lvl1pPr marL="0" indent="0">
              <a:buNone/>
              <a:defRPr sz="1200">
                <a:solidFill>
                  <a:schemeClr val="tx1"/>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ro-RO" dirty="0"/>
              <a:t>Description</a:t>
            </a:r>
            <a:endParaRPr lang="en-US" dirty="0"/>
          </a:p>
        </p:txBody>
      </p:sp>
      <p:cxnSp>
        <p:nvCxnSpPr>
          <p:cNvPr id="8" name="Straight Connector 7"/>
          <p:cNvCxnSpPr/>
          <p:nvPr userDrawn="1"/>
        </p:nvCxnSpPr>
        <p:spPr>
          <a:xfrm>
            <a:off x="187744" y="4867057"/>
            <a:ext cx="3691803" cy="0"/>
          </a:xfrm>
          <a:prstGeom prst="line">
            <a:avLst/>
          </a:prstGeom>
          <a:ln w="76200">
            <a:solidFill>
              <a:schemeClr val="accent6"/>
            </a:solidFill>
          </a:ln>
        </p:spPr>
        <p:style>
          <a:lnRef idx="1">
            <a:schemeClr val="accent1"/>
          </a:lnRef>
          <a:fillRef idx="0">
            <a:schemeClr val="accent1"/>
          </a:fillRef>
          <a:effectRef idx="0">
            <a:schemeClr val="accent1"/>
          </a:effectRef>
          <a:fontRef idx="minor">
            <a:schemeClr val="tx1"/>
          </a:fontRef>
        </p:style>
      </p:cxnSp>
      <p:pic>
        <p:nvPicPr>
          <p:cNvPr id="3" name="Picture 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960954" y="257695"/>
            <a:ext cx="1620982" cy="1620982"/>
          </a:xfrm>
          <a:prstGeom prst="rect">
            <a:avLst/>
          </a:prstGeom>
        </p:spPr>
      </p:pic>
      <p:pic>
        <p:nvPicPr>
          <p:cNvPr id="7" name="Picture 6"/>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050375" y="19528"/>
            <a:ext cx="1508760" cy="2133914"/>
          </a:xfrm>
          <a:prstGeom prst="rect">
            <a:avLst/>
          </a:prstGeom>
        </p:spPr>
      </p:pic>
    </p:spTree>
    <p:extLst>
      <p:ext uri="{BB962C8B-B14F-4D97-AF65-F5344CB8AC3E}">
        <p14:creationId xmlns:p14="http://schemas.microsoft.com/office/powerpoint/2010/main" val="256736572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ontinut pe 3 coloan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5" name="Title 1"/>
          <p:cNvSpPr>
            <a:spLocks noGrp="1"/>
          </p:cNvSpPr>
          <p:nvPr>
            <p:ph type="title"/>
          </p:nvPr>
        </p:nvSpPr>
        <p:spPr>
          <a:xfrm>
            <a:off x="187744" y="914400"/>
            <a:ext cx="8742071" cy="776287"/>
          </a:xfrm>
        </p:spPr>
        <p:txBody>
          <a:bodyPr/>
          <a:lstStyle>
            <a:lvl1pPr>
              <a:defRPr>
                <a:solidFill>
                  <a:schemeClr val="bg1"/>
                </a:solidFill>
              </a:defRPr>
            </a:lvl1pPr>
          </a:lstStyle>
          <a:p>
            <a:r>
              <a:rPr lang="en-US" dirty="0"/>
              <a:t>Click to edit Master title style</a:t>
            </a:r>
          </a:p>
        </p:txBody>
      </p:sp>
      <p:sp>
        <p:nvSpPr>
          <p:cNvPr id="7" name="Text Placeholder 2"/>
          <p:cNvSpPr>
            <a:spLocks noGrp="1"/>
          </p:cNvSpPr>
          <p:nvPr>
            <p:ph type="body" idx="1"/>
          </p:nvPr>
        </p:nvSpPr>
        <p:spPr>
          <a:xfrm>
            <a:off x="187745" y="1844760"/>
            <a:ext cx="2743200" cy="576262"/>
          </a:xfrm>
          <a:solidFill>
            <a:schemeClr val="accent1"/>
          </a:solidFill>
        </p:spPr>
        <p:txBody>
          <a:bodyPr anchor="ctr">
            <a:noAutofit/>
          </a:bodyPr>
          <a:lstStyle>
            <a:lvl1pPr marL="0" indent="0" algn="ctr">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Edit Master text styles</a:t>
            </a:r>
          </a:p>
        </p:txBody>
      </p:sp>
      <p:sp>
        <p:nvSpPr>
          <p:cNvPr id="8" name="Text Placeholder 3"/>
          <p:cNvSpPr>
            <a:spLocks noGrp="1"/>
          </p:cNvSpPr>
          <p:nvPr>
            <p:ph type="body" sz="half" idx="15"/>
          </p:nvPr>
        </p:nvSpPr>
        <p:spPr>
          <a:xfrm>
            <a:off x="202381" y="2530560"/>
            <a:ext cx="2743200" cy="3589338"/>
          </a:xfrm>
        </p:spPr>
        <p:txBody>
          <a:bodyPr anchor="t">
            <a:normAutofit/>
          </a:bodyPr>
          <a:lstStyle>
            <a:lvl1pPr marL="0" indent="0">
              <a:buNone/>
              <a:defRPr sz="1050">
                <a:solidFill>
                  <a:schemeClr val="bg1"/>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dirty="0"/>
              <a:t>Edit Master text styles</a:t>
            </a:r>
          </a:p>
        </p:txBody>
      </p:sp>
      <p:sp>
        <p:nvSpPr>
          <p:cNvPr id="9" name="Text Placeholder 4"/>
          <p:cNvSpPr>
            <a:spLocks noGrp="1"/>
          </p:cNvSpPr>
          <p:nvPr>
            <p:ph type="body" sz="quarter" idx="3"/>
          </p:nvPr>
        </p:nvSpPr>
        <p:spPr>
          <a:xfrm>
            <a:off x="3198455" y="1838710"/>
            <a:ext cx="2743200" cy="576262"/>
          </a:xfrm>
          <a:solidFill>
            <a:schemeClr val="accent1"/>
          </a:solidFill>
        </p:spPr>
        <p:txBody>
          <a:bodyPr vert="horz" lIns="91440" tIns="45720" rIns="91440" bIns="45720" rtlCol="0" anchor="ctr">
            <a:noAutofit/>
          </a:bodyPr>
          <a:lstStyle>
            <a:lvl1pPr algn="ctr">
              <a:buNone/>
              <a:defRPr lang="en-US" sz="1800" b="0">
                <a:solidFill>
                  <a:schemeClr val="tx1"/>
                </a:solidFill>
              </a:defRPr>
            </a:lvl1pPr>
          </a:lstStyle>
          <a:p>
            <a:pPr marL="0" lvl="0" indent="0">
              <a:buNone/>
            </a:pPr>
            <a:r>
              <a:rPr lang="en-US" dirty="0"/>
              <a:t>Edit Master text styles</a:t>
            </a:r>
          </a:p>
        </p:txBody>
      </p:sp>
      <p:sp>
        <p:nvSpPr>
          <p:cNvPr id="10" name="Text Placeholder 3"/>
          <p:cNvSpPr>
            <a:spLocks noGrp="1"/>
          </p:cNvSpPr>
          <p:nvPr>
            <p:ph type="body" sz="half" idx="16"/>
          </p:nvPr>
        </p:nvSpPr>
        <p:spPr>
          <a:xfrm>
            <a:off x="3190541" y="2524510"/>
            <a:ext cx="2743200" cy="3589338"/>
          </a:xfrm>
        </p:spPr>
        <p:txBody>
          <a:bodyPr anchor="t">
            <a:normAutofit/>
          </a:bodyPr>
          <a:lstStyle>
            <a:lvl1pPr marL="0" indent="0">
              <a:buNone/>
              <a:defRPr sz="1050">
                <a:solidFill>
                  <a:schemeClr val="bg1"/>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11" name="Text Placeholder 4"/>
          <p:cNvSpPr>
            <a:spLocks noGrp="1"/>
          </p:cNvSpPr>
          <p:nvPr>
            <p:ph type="body" sz="quarter" idx="13"/>
          </p:nvPr>
        </p:nvSpPr>
        <p:spPr>
          <a:xfrm>
            <a:off x="6186615" y="1838710"/>
            <a:ext cx="2743200" cy="576262"/>
          </a:xfrm>
          <a:solidFill>
            <a:schemeClr val="accent1"/>
          </a:solidFill>
        </p:spPr>
        <p:txBody>
          <a:bodyPr vert="horz" lIns="91440" tIns="45720" rIns="91440" bIns="45720" rtlCol="0" anchor="ctr">
            <a:noAutofit/>
          </a:bodyPr>
          <a:lstStyle>
            <a:lvl1pPr algn="ctr">
              <a:buNone/>
              <a:defRPr lang="en-US" sz="1800" b="0" dirty="0">
                <a:solidFill>
                  <a:schemeClr val="tx1"/>
                </a:solidFill>
              </a:defRPr>
            </a:lvl1pPr>
          </a:lstStyle>
          <a:p>
            <a:pPr marL="0" lvl="0" indent="0">
              <a:buNone/>
            </a:pPr>
            <a:r>
              <a:rPr lang="en-US" dirty="0"/>
              <a:t>Edit Master text styles</a:t>
            </a:r>
          </a:p>
        </p:txBody>
      </p:sp>
      <p:sp>
        <p:nvSpPr>
          <p:cNvPr id="12" name="Text Placeholder 3"/>
          <p:cNvSpPr>
            <a:spLocks noGrp="1"/>
          </p:cNvSpPr>
          <p:nvPr>
            <p:ph type="body" sz="half" idx="17"/>
          </p:nvPr>
        </p:nvSpPr>
        <p:spPr>
          <a:xfrm>
            <a:off x="6186615" y="2524510"/>
            <a:ext cx="2743200" cy="3589338"/>
          </a:xfrm>
        </p:spPr>
        <p:txBody>
          <a:bodyPr anchor="t">
            <a:normAutofit/>
          </a:bodyPr>
          <a:lstStyle>
            <a:lvl1pPr marL="0" indent="0">
              <a:buNone/>
              <a:defRPr sz="1050">
                <a:solidFill>
                  <a:schemeClr val="bg1"/>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3" name="Date Placeholder 2"/>
          <p:cNvSpPr>
            <a:spLocks noGrp="1"/>
          </p:cNvSpPr>
          <p:nvPr>
            <p:ph type="dt" sz="half" idx="10"/>
          </p:nvPr>
        </p:nvSpPr>
        <p:spPr/>
        <p:txBody>
          <a:bodyPr/>
          <a:lstStyle>
            <a:lvl1pPr>
              <a:defRPr>
                <a:solidFill>
                  <a:schemeClr val="bg1"/>
                </a:solidFill>
              </a:defRPr>
            </a:lvl1pPr>
          </a:lstStyle>
          <a:p>
            <a:fld id="{9AB29B2E-114B-4053-86F0-A402057E9421}" type="datetime1">
              <a:rPr lang="en-US" smtClean="0"/>
              <a:t>7/1/2024</a:t>
            </a:fld>
            <a:endParaRPr lang="en-US"/>
          </a:p>
        </p:txBody>
      </p:sp>
      <p:sp>
        <p:nvSpPr>
          <p:cNvPr id="5" name="Slide Number Placeholder 4"/>
          <p:cNvSpPr>
            <a:spLocks noGrp="1"/>
          </p:cNvSpPr>
          <p:nvPr>
            <p:ph type="sldNum" sz="quarter" idx="12"/>
          </p:nvPr>
        </p:nvSpPr>
        <p:spPr/>
        <p:txBody>
          <a:bodyPr/>
          <a:lstStyle>
            <a:lvl1pPr>
              <a:defRPr>
                <a:solidFill>
                  <a:schemeClr val="bg1"/>
                </a:solidFill>
              </a:defRPr>
            </a:lvl1pPr>
          </a:lstStyle>
          <a:p>
            <a:fld id="{F15DF4B7-D390-4743-BC4A-39E252620E6B}" type="slidenum">
              <a:rPr lang="en-US" smtClean="0"/>
              <a:pPr/>
              <a:t>‹#›</a:t>
            </a:fld>
            <a:endParaRPr lang="en-US"/>
          </a:p>
        </p:txBody>
      </p:sp>
      <p:sp>
        <p:nvSpPr>
          <p:cNvPr id="13" name="Rectangle 12"/>
          <p:cNvSpPr/>
          <p:nvPr userDrawn="1"/>
        </p:nvSpPr>
        <p:spPr>
          <a:xfrm>
            <a:off x="0" y="-2"/>
            <a:ext cx="9144000" cy="6155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userDrawn="1"/>
        </p:nvSpPr>
        <p:spPr>
          <a:xfrm>
            <a:off x="192421" y="-2"/>
            <a:ext cx="8737395" cy="615553"/>
          </a:xfrm>
          <a:prstGeom prst="rect">
            <a:avLst/>
          </a:prstGeom>
          <a:solidFill>
            <a:srgbClr val="004174"/>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tx1"/>
                </a:solidFill>
                <a:effectLst>
                  <a:outerShdw blurRad="50800" dist="38100" dir="2700000" algn="tl" rotWithShape="0">
                    <a:prstClr val="black">
                      <a:alpha val="40000"/>
                    </a:prstClr>
                  </a:outerShdw>
                </a:effectLst>
                <a:latin typeface="+mj-lt"/>
                <a:ea typeface="+mn-ea"/>
                <a:cs typeface="+mn-cs"/>
              </a:rPr>
              <a:t>Faculty of Mathematics and Computer Science</a:t>
            </a:r>
            <a:br>
              <a:rPr lang="en-US" sz="1800" kern="1200" dirty="0">
                <a:solidFill>
                  <a:schemeClr val="tx1"/>
                </a:solidFill>
                <a:effectLst>
                  <a:outerShdw blurRad="50800" dist="38100" dir="2700000" algn="tl" rotWithShape="0">
                    <a:prstClr val="black">
                      <a:alpha val="40000"/>
                    </a:prstClr>
                  </a:outerShdw>
                </a:effectLst>
                <a:latin typeface="+mj-lt"/>
                <a:ea typeface="+mn-ea"/>
                <a:cs typeface="+mn-cs"/>
              </a:rPr>
            </a:br>
            <a:r>
              <a:rPr lang="en-US" sz="1600" kern="1200" dirty="0" err="1">
                <a:solidFill>
                  <a:schemeClr val="tx1"/>
                </a:solidFill>
                <a:effectLst>
                  <a:outerShdw blurRad="50800" dist="38100" dir="2700000" algn="tl" rotWithShape="0">
                    <a:prstClr val="black">
                      <a:alpha val="40000"/>
                    </a:prstClr>
                  </a:outerShdw>
                </a:effectLst>
                <a:latin typeface="+mj-lt"/>
                <a:ea typeface="+mn-ea"/>
                <a:cs typeface="+mn-cs"/>
              </a:rPr>
              <a:t>Babeș-Bolyai</a:t>
            </a:r>
            <a:r>
              <a:rPr lang="en-US" sz="1600" kern="1200" dirty="0">
                <a:solidFill>
                  <a:schemeClr val="tx1"/>
                </a:solidFill>
                <a:effectLst>
                  <a:outerShdw blurRad="50800" dist="38100" dir="2700000" algn="tl" rotWithShape="0">
                    <a:prstClr val="black">
                      <a:alpha val="40000"/>
                    </a:prstClr>
                  </a:outerShdw>
                </a:effectLst>
                <a:latin typeface="+mj-lt"/>
                <a:ea typeface="+mn-ea"/>
                <a:cs typeface="+mn-cs"/>
              </a:rPr>
              <a:t> University</a:t>
            </a:r>
            <a:endParaRPr lang="en-US" sz="1800" kern="1200" dirty="0">
              <a:solidFill>
                <a:schemeClr val="tx1"/>
              </a:solidFill>
              <a:effectLst>
                <a:outerShdw blurRad="50800" dist="38100" dir="2700000" algn="tl" rotWithShape="0">
                  <a:prstClr val="black">
                    <a:alpha val="40000"/>
                  </a:prstClr>
                </a:outerShdw>
              </a:effectLst>
              <a:latin typeface="+mj-lt"/>
              <a:ea typeface="+mn-ea"/>
              <a:cs typeface="+mn-cs"/>
            </a:endParaRPr>
          </a:p>
        </p:txBody>
      </p:sp>
    </p:spTree>
    <p:extLst>
      <p:ext uri="{BB962C8B-B14F-4D97-AF65-F5344CB8AC3E}">
        <p14:creationId xmlns:p14="http://schemas.microsoft.com/office/powerpoint/2010/main" val="129764711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inut pe 3 coloane cu imagini">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9" name="Text Placeholder 2"/>
          <p:cNvSpPr>
            <a:spLocks noGrp="1"/>
          </p:cNvSpPr>
          <p:nvPr>
            <p:ph type="body" idx="1"/>
          </p:nvPr>
        </p:nvSpPr>
        <p:spPr>
          <a:xfrm>
            <a:off x="187745" y="3731836"/>
            <a:ext cx="2743200" cy="576262"/>
          </a:xfrm>
        </p:spPr>
        <p:txBody>
          <a:bodyPr anchor="ctr">
            <a:noAutofit/>
          </a:bodyPr>
          <a:lstStyle>
            <a:lvl1pPr marL="0" indent="0" algn="ctr">
              <a:buNone/>
              <a:defRPr sz="1800" b="0">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Edit Master text styles</a:t>
            </a:r>
          </a:p>
        </p:txBody>
      </p:sp>
      <p:sp>
        <p:nvSpPr>
          <p:cNvPr id="20" name="Picture Placeholder 2"/>
          <p:cNvSpPr>
            <a:spLocks noGrp="1" noChangeAspect="1"/>
          </p:cNvSpPr>
          <p:nvPr>
            <p:ph type="pic" idx="15"/>
          </p:nvPr>
        </p:nvSpPr>
        <p:spPr>
          <a:xfrm>
            <a:off x="187745" y="1690687"/>
            <a:ext cx="2743200" cy="1895948"/>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solidFill>
                  <a:schemeClr val="bg1"/>
                </a:solidFill>
              </a:defRPr>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1" name="Text Placeholder 3"/>
          <p:cNvSpPr>
            <a:spLocks noGrp="1"/>
          </p:cNvSpPr>
          <p:nvPr>
            <p:ph type="body" sz="half" idx="18"/>
          </p:nvPr>
        </p:nvSpPr>
        <p:spPr>
          <a:xfrm>
            <a:off x="187745" y="4308099"/>
            <a:ext cx="2743200" cy="1903231"/>
          </a:xfrm>
        </p:spPr>
        <p:txBody>
          <a:bodyPr anchor="t">
            <a:normAutofit/>
          </a:bodyPr>
          <a:lstStyle>
            <a:lvl1pPr marL="0" indent="0">
              <a:buNone/>
              <a:defRPr sz="1050">
                <a:solidFill>
                  <a:schemeClr val="bg1"/>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22" name="Text Placeholder 4"/>
          <p:cNvSpPr>
            <a:spLocks noGrp="1"/>
          </p:cNvSpPr>
          <p:nvPr>
            <p:ph type="body" sz="quarter" idx="3"/>
          </p:nvPr>
        </p:nvSpPr>
        <p:spPr>
          <a:xfrm>
            <a:off x="3186581" y="3733117"/>
            <a:ext cx="2743200" cy="576262"/>
          </a:xfrm>
        </p:spPr>
        <p:txBody>
          <a:bodyPr anchor="ctr">
            <a:noAutofit/>
          </a:bodyPr>
          <a:lstStyle>
            <a:lvl1pPr marL="0" indent="0" algn="ctr">
              <a:buNone/>
              <a:defRPr sz="1800" b="0">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Edit Master text styles</a:t>
            </a:r>
          </a:p>
        </p:txBody>
      </p:sp>
      <p:sp>
        <p:nvSpPr>
          <p:cNvPr id="23" name="Picture Placeholder 2"/>
          <p:cNvSpPr>
            <a:spLocks noGrp="1" noChangeAspect="1"/>
          </p:cNvSpPr>
          <p:nvPr>
            <p:ph type="pic" idx="21"/>
          </p:nvPr>
        </p:nvSpPr>
        <p:spPr>
          <a:xfrm>
            <a:off x="3186580" y="1691968"/>
            <a:ext cx="2743200" cy="19021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solidFill>
                  <a:schemeClr val="bg1"/>
                </a:solidFill>
              </a:defRPr>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4" name="Text Placeholder 3"/>
          <p:cNvSpPr>
            <a:spLocks noGrp="1"/>
          </p:cNvSpPr>
          <p:nvPr>
            <p:ph type="body" sz="half" idx="19"/>
          </p:nvPr>
        </p:nvSpPr>
        <p:spPr>
          <a:xfrm>
            <a:off x="3185565" y="4309378"/>
            <a:ext cx="2743200" cy="1901952"/>
          </a:xfrm>
        </p:spPr>
        <p:txBody>
          <a:bodyPr anchor="t">
            <a:normAutofit/>
          </a:bodyPr>
          <a:lstStyle>
            <a:lvl1pPr marL="0" indent="0">
              <a:buNone/>
              <a:defRPr sz="1050">
                <a:solidFill>
                  <a:schemeClr val="bg1"/>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25" name="Text Placeholder 4"/>
          <p:cNvSpPr>
            <a:spLocks noGrp="1"/>
          </p:cNvSpPr>
          <p:nvPr>
            <p:ph type="body" sz="quarter" idx="13"/>
          </p:nvPr>
        </p:nvSpPr>
        <p:spPr>
          <a:xfrm>
            <a:off x="6186617" y="3726704"/>
            <a:ext cx="2743200" cy="576262"/>
          </a:xfrm>
        </p:spPr>
        <p:txBody>
          <a:bodyPr anchor="ctr">
            <a:noAutofit/>
          </a:bodyPr>
          <a:lstStyle>
            <a:lvl1pPr marL="0" indent="0" algn="ctr">
              <a:buNone/>
              <a:defRPr sz="1800" b="0">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Edit Master text styles</a:t>
            </a:r>
          </a:p>
        </p:txBody>
      </p:sp>
      <p:sp>
        <p:nvSpPr>
          <p:cNvPr id="26" name="Picture Placeholder 2"/>
          <p:cNvSpPr>
            <a:spLocks noGrp="1" noChangeAspect="1"/>
          </p:cNvSpPr>
          <p:nvPr>
            <p:ph type="pic" idx="22"/>
          </p:nvPr>
        </p:nvSpPr>
        <p:spPr>
          <a:xfrm>
            <a:off x="6186616" y="1685555"/>
            <a:ext cx="2743200" cy="190108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solidFill>
                  <a:schemeClr val="bg1"/>
                </a:solidFill>
              </a:defRPr>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7" name="Text Placeholder 3"/>
          <p:cNvSpPr>
            <a:spLocks noGrp="1"/>
          </p:cNvSpPr>
          <p:nvPr>
            <p:ph type="body" sz="half" idx="20"/>
          </p:nvPr>
        </p:nvSpPr>
        <p:spPr>
          <a:xfrm>
            <a:off x="6186524" y="4302963"/>
            <a:ext cx="2743200" cy="1901952"/>
          </a:xfrm>
        </p:spPr>
        <p:txBody>
          <a:bodyPr anchor="t">
            <a:normAutofit/>
          </a:bodyPr>
          <a:lstStyle>
            <a:lvl1pPr marL="0" indent="0">
              <a:buNone/>
              <a:defRPr sz="1050">
                <a:solidFill>
                  <a:schemeClr val="bg1"/>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3" name="Date Placeholder 2"/>
          <p:cNvSpPr>
            <a:spLocks noGrp="1"/>
          </p:cNvSpPr>
          <p:nvPr>
            <p:ph type="dt" sz="half" idx="10"/>
          </p:nvPr>
        </p:nvSpPr>
        <p:spPr/>
        <p:txBody>
          <a:bodyPr/>
          <a:lstStyle>
            <a:lvl1pPr>
              <a:defRPr>
                <a:solidFill>
                  <a:schemeClr val="bg1"/>
                </a:solidFill>
              </a:defRPr>
            </a:lvl1pPr>
          </a:lstStyle>
          <a:p>
            <a:fld id="{10C98F3E-723A-4C83-8704-B8A57281B56A}" type="datetime1">
              <a:rPr lang="en-US" smtClean="0"/>
              <a:t>7/1/2024</a:t>
            </a:fld>
            <a:endParaRPr lang="en-US"/>
          </a:p>
        </p:txBody>
      </p:sp>
      <p:sp>
        <p:nvSpPr>
          <p:cNvPr id="5" name="Slide Number Placeholder 4"/>
          <p:cNvSpPr>
            <a:spLocks noGrp="1"/>
          </p:cNvSpPr>
          <p:nvPr>
            <p:ph type="sldNum" sz="quarter" idx="12"/>
          </p:nvPr>
        </p:nvSpPr>
        <p:spPr/>
        <p:txBody>
          <a:bodyPr/>
          <a:lstStyle>
            <a:lvl1pPr>
              <a:defRPr>
                <a:solidFill>
                  <a:schemeClr val="bg1"/>
                </a:solidFill>
              </a:defRPr>
            </a:lvl1pPr>
          </a:lstStyle>
          <a:p>
            <a:fld id="{F15DF4B7-D390-4743-BC4A-39E252620E6B}" type="slidenum">
              <a:rPr lang="en-US" smtClean="0"/>
              <a:pPr/>
              <a:t>‹#›</a:t>
            </a:fld>
            <a:endParaRPr lang="en-US"/>
          </a:p>
        </p:txBody>
      </p:sp>
      <p:sp>
        <p:nvSpPr>
          <p:cNvPr id="15" name="Title 1"/>
          <p:cNvSpPr txBox="1">
            <a:spLocks/>
          </p:cNvSpPr>
          <p:nvPr userDrawn="1"/>
        </p:nvSpPr>
        <p:spPr>
          <a:xfrm>
            <a:off x="187745" y="914400"/>
            <a:ext cx="8394192" cy="776287"/>
          </a:xfrm>
          <a:prstGeom prst="rect">
            <a:avLst/>
          </a:prstGeom>
          <a:noFill/>
        </p:spPr>
        <p:txBody>
          <a:bodyPr vert="horz" lIns="91440" tIns="45720" rIns="91440" bIns="45720" rtlCol="0" anchor="ctr">
            <a:normAutofit/>
          </a:bodyPr>
          <a:lstStyle>
            <a:lvl1pPr algn="l" defTabSz="685800" rtl="0" eaLnBrk="1" latinLnBrk="0" hangingPunct="1">
              <a:lnSpc>
                <a:spcPct val="100000"/>
              </a:lnSpc>
              <a:spcBef>
                <a:spcPct val="0"/>
              </a:spcBef>
              <a:buNone/>
              <a:defRPr sz="3600" b="0" kern="1200">
                <a:solidFill>
                  <a:srgbClr val="004174"/>
                </a:solidFill>
                <a:latin typeface="+mj-lt"/>
                <a:ea typeface="+mj-ea"/>
                <a:cs typeface="+mj-cs"/>
              </a:defRPr>
            </a:lvl1pPr>
          </a:lstStyle>
          <a:p>
            <a:r>
              <a:rPr lang="en-US" dirty="0"/>
              <a:t>Click to edit Master title style</a:t>
            </a:r>
          </a:p>
        </p:txBody>
      </p:sp>
      <p:sp>
        <p:nvSpPr>
          <p:cNvPr id="17" name="Rectangle 16"/>
          <p:cNvSpPr/>
          <p:nvPr userDrawn="1"/>
        </p:nvSpPr>
        <p:spPr>
          <a:xfrm>
            <a:off x="0" y="-2"/>
            <a:ext cx="9144000" cy="6155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userDrawn="1"/>
        </p:nvSpPr>
        <p:spPr>
          <a:xfrm>
            <a:off x="192421" y="-2"/>
            <a:ext cx="8737395" cy="615553"/>
          </a:xfrm>
          <a:prstGeom prst="rect">
            <a:avLst/>
          </a:prstGeom>
          <a:solidFill>
            <a:srgbClr val="004174"/>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tx1"/>
                </a:solidFill>
                <a:effectLst>
                  <a:outerShdw blurRad="50800" dist="38100" dir="2700000" algn="tl" rotWithShape="0">
                    <a:prstClr val="black">
                      <a:alpha val="40000"/>
                    </a:prstClr>
                  </a:outerShdw>
                </a:effectLst>
                <a:latin typeface="+mj-lt"/>
                <a:ea typeface="+mn-ea"/>
                <a:cs typeface="+mn-cs"/>
              </a:rPr>
              <a:t>Faculty of Mathematics and Computer Science</a:t>
            </a:r>
            <a:br>
              <a:rPr lang="en-US" sz="1800" kern="1200" dirty="0">
                <a:solidFill>
                  <a:schemeClr val="tx1"/>
                </a:solidFill>
                <a:effectLst>
                  <a:outerShdw blurRad="50800" dist="38100" dir="2700000" algn="tl" rotWithShape="0">
                    <a:prstClr val="black">
                      <a:alpha val="40000"/>
                    </a:prstClr>
                  </a:outerShdw>
                </a:effectLst>
                <a:latin typeface="+mj-lt"/>
                <a:ea typeface="+mn-ea"/>
                <a:cs typeface="+mn-cs"/>
              </a:rPr>
            </a:br>
            <a:r>
              <a:rPr lang="en-US" sz="1600" kern="1200" dirty="0" err="1">
                <a:solidFill>
                  <a:schemeClr val="tx1"/>
                </a:solidFill>
                <a:effectLst>
                  <a:outerShdw blurRad="50800" dist="38100" dir="2700000" algn="tl" rotWithShape="0">
                    <a:prstClr val="black">
                      <a:alpha val="40000"/>
                    </a:prstClr>
                  </a:outerShdw>
                </a:effectLst>
                <a:latin typeface="+mj-lt"/>
                <a:ea typeface="+mn-ea"/>
                <a:cs typeface="+mn-cs"/>
              </a:rPr>
              <a:t>Babeș-Bolyai</a:t>
            </a:r>
            <a:r>
              <a:rPr lang="en-US" sz="1600" kern="1200" dirty="0">
                <a:solidFill>
                  <a:schemeClr val="tx1"/>
                </a:solidFill>
                <a:effectLst>
                  <a:outerShdw blurRad="50800" dist="38100" dir="2700000" algn="tl" rotWithShape="0">
                    <a:prstClr val="black">
                      <a:alpha val="40000"/>
                    </a:prstClr>
                  </a:outerShdw>
                </a:effectLst>
                <a:latin typeface="+mj-lt"/>
                <a:ea typeface="+mn-ea"/>
                <a:cs typeface="+mn-cs"/>
              </a:rPr>
              <a:t> University</a:t>
            </a:r>
            <a:endParaRPr lang="en-US" sz="1800" kern="1200" dirty="0">
              <a:solidFill>
                <a:schemeClr val="tx1"/>
              </a:solidFill>
              <a:effectLst>
                <a:outerShdw blurRad="50800" dist="38100" dir="2700000" algn="tl" rotWithShape="0">
                  <a:prstClr val="black">
                    <a:alpha val="40000"/>
                  </a:prstClr>
                </a:outerShdw>
              </a:effectLst>
              <a:latin typeface="+mj-lt"/>
              <a:ea typeface="+mn-ea"/>
              <a:cs typeface="+mn-cs"/>
            </a:endParaRPr>
          </a:p>
        </p:txBody>
      </p:sp>
    </p:spTree>
    <p:extLst>
      <p:ext uri="{BB962C8B-B14F-4D97-AF65-F5344CB8AC3E}">
        <p14:creationId xmlns:p14="http://schemas.microsoft.com/office/powerpoint/2010/main" val="148697371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act">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9" name="Rectangle 8"/>
          <p:cNvSpPr/>
          <p:nvPr userDrawn="1"/>
        </p:nvSpPr>
        <p:spPr>
          <a:xfrm>
            <a:off x="4532945" y="4252321"/>
            <a:ext cx="4048992" cy="369332"/>
          </a:xfrm>
          <a:prstGeom prst="rect">
            <a:avLst/>
          </a:prstGeom>
        </p:spPr>
        <p:txBody>
          <a:bodyPr wrap="square">
            <a:spAutoFit/>
          </a:bodyPr>
          <a:lstStyle/>
          <a:p>
            <a:pPr lvl="0" algn="ctr"/>
            <a:r>
              <a:rPr lang="ro-RO" b="1" dirty="0">
                <a:solidFill>
                  <a:schemeClr val="tx1"/>
                </a:solidFill>
                <a:effectLst>
                  <a:outerShdw blurRad="50800" dist="38100" dir="2700000" algn="tl" rotWithShape="0">
                    <a:prstClr val="black">
                      <a:alpha val="40000"/>
                    </a:prstClr>
                  </a:outerShdw>
                </a:effectLst>
                <a:latin typeface="+mj-lt"/>
              </a:rPr>
              <a:t>www.cs.ubbcluj.ro</a:t>
            </a:r>
            <a:endParaRPr lang="en-US" b="1" dirty="0">
              <a:solidFill>
                <a:schemeClr val="tx1"/>
              </a:solidFill>
              <a:effectLst>
                <a:outerShdw blurRad="50800" dist="38100" dir="2700000" algn="tl" rotWithShape="0">
                  <a:prstClr val="black">
                    <a:alpha val="40000"/>
                  </a:prstClr>
                </a:outerShdw>
              </a:effectLst>
              <a:latin typeface="+mj-lt"/>
            </a:endParaRPr>
          </a:p>
        </p:txBody>
      </p:sp>
      <p:cxnSp>
        <p:nvCxnSpPr>
          <p:cNvPr id="11" name="Straight Connector 10"/>
          <p:cNvCxnSpPr/>
          <p:nvPr userDrawn="1"/>
        </p:nvCxnSpPr>
        <p:spPr>
          <a:xfrm>
            <a:off x="4258962" y="2524510"/>
            <a:ext cx="0" cy="2097143"/>
          </a:xfrm>
          <a:prstGeom prst="line">
            <a:avLst/>
          </a:prstGeom>
          <a:ln w="76200">
            <a:solidFill>
              <a:schemeClr val="tx1"/>
            </a:solidFill>
          </a:ln>
        </p:spPr>
        <p:style>
          <a:lnRef idx="1">
            <a:schemeClr val="accent6"/>
          </a:lnRef>
          <a:fillRef idx="0">
            <a:schemeClr val="accent6"/>
          </a:fillRef>
          <a:effectRef idx="0">
            <a:schemeClr val="accent6"/>
          </a:effectRef>
          <a:fontRef idx="minor">
            <a:schemeClr val="tx1"/>
          </a:fontRef>
        </p:style>
      </p:cxnSp>
      <p:pic>
        <p:nvPicPr>
          <p:cNvPr id="12" name="Picture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65685" y="2519497"/>
            <a:ext cx="2102156" cy="2102156"/>
          </a:xfrm>
          <a:prstGeom prst="rect">
            <a:avLst/>
          </a:prstGeom>
        </p:spPr>
      </p:pic>
      <p:sp>
        <p:nvSpPr>
          <p:cNvPr id="2" name="Rectangle 1"/>
          <p:cNvSpPr/>
          <p:nvPr userDrawn="1"/>
        </p:nvSpPr>
        <p:spPr>
          <a:xfrm>
            <a:off x="4532945" y="3486086"/>
            <a:ext cx="4048992" cy="523220"/>
          </a:xfrm>
          <a:prstGeom prst="rect">
            <a:avLst/>
          </a:prstGeom>
        </p:spPr>
        <p:txBody>
          <a:bodyPr wrap="square" anchor="ctr">
            <a:spAutoFit/>
          </a:bodyPr>
          <a:lstStyle/>
          <a:p>
            <a:pPr lvl="0" algn="ctr"/>
            <a:r>
              <a:rPr lang="en-US" sz="1400" dirty="0">
                <a:effectLst>
                  <a:outerShdw blurRad="50800" dist="38100" dir="2700000" algn="tl" rotWithShape="0">
                    <a:prstClr val="black">
                      <a:alpha val="40000"/>
                    </a:prstClr>
                  </a:outerShdw>
                </a:effectLst>
              </a:rPr>
              <a:t>1 </a:t>
            </a:r>
            <a:r>
              <a:rPr lang="en-US" sz="1400" dirty="0" err="1">
                <a:effectLst>
                  <a:outerShdw blurRad="50800" dist="38100" dir="2700000" algn="tl" rotWithShape="0">
                    <a:prstClr val="black">
                      <a:alpha val="40000"/>
                    </a:prstClr>
                  </a:outerShdw>
                </a:effectLst>
              </a:rPr>
              <a:t>Mihail</a:t>
            </a:r>
            <a:r>
              <a:rPr lang="en-US" sz="1400" dirty="0">
                <a:effectLst>
                  <a:outerShdw blurRad="50800" dist="38100" dir="2700000" algn="tl" rotWithShape="0">
                    <a:prstClr val="black">
                      <a:alpha val="40000"/>
                    </a:prstClr>
                  </a:outerShdw>
                </a:effectLst>
              </a:rPr>
              <a:t> </a:t>
            </a:r>
            <a:r>
              <a:rPr lang="en-US" sz="1400" dirty="0" err="1">
                <a:effectLst>
                  <a:outerShdw blurRad="50800" dist="38100" dir="2700000" algn="tl" rotWithShape="0">
                    <a:prstClr val="black">
                      <a:alpha val="40000"/>
                    </a:prstClr>
                  </a:outerShdw>
                </a:effectLst>
              </a:rPr>
              <a:t>Kogălniceanu</a:t>
            </a:r>
            <a:r>
              <a:rPr lang="en-US" sz="1400" dirty="0">
                <a:effectLst>
                  <a:outerShdw blurRad="50800" dist="38100" dir="2700000" algn="tl" rotWithShape="0">
                    <a:prstClr val="black">
                      <a:alpha val="40000"/>
                    </a:prstClr>
                  </a:outerShdw>
                </a:effectLst>
              </a:rPr>
              <a:t> Street,</a:t>
            </a:r>
            <a:br>
              <a:rPr lang="ro-RO" sz="1400" dirty="0">
                <a:effectLst>
                  <a:outerShdw blurRad="50800" dist="38100" dir="2700000" algn="tl" rotWithShape="0">
                    <a:prstClr val="black">
                      <a:alpha val="40000"/>
                    </a:prstClr>
                  </a:outerShdw>
                </a:effectLst>
              </a:rPr>
            </a:br>
            <a:r>
              <a:rPr lang="ro-RO" sz="1400" dirty="0">
                <a:effectLst>
                  <a:outerShdw blurRad="50800" dist="38100" dir="2700000" algn="tl" rotWithShape="0">
                    <a:prstClr val="black">
                      <a:alpha val="40000"/>
                    </a:prstClr>
                  </a:outerShdw>
                </a:effectLst>
              </a:rPr>
              <a:t>Cluj-Napoca, Cluj, România</a:t>
            </a:r>
          </a:p>
        </p:txBody>
      </p:sp>
      <p:sp>
        <p:nvSpPr>
          <p:cNvPr id="3" name="Rectangle 2"/>
          <p:cNvSpPr/>
          <p:nvPr userDrawn="1"/>
        </p:nvSpPr>
        <p:spPr>
          <a:xfrm>
            <a:off x="4532944" y="2658297"/>
            <a:ext cx="4182687" cy="584775"/>
          </a:xfrm>
          <a:prstGeom prst="rect">
            <a:avLst/>
          </a:prstGeom>
        </p:spPr>
        <p:txBody>
          <a:bodyPr wrap="square" anchor="ctr">
            <a:spAutoFit/>
          </a:bodyPr>
          <a:lstStyle/>
          <a:p>
            <a:pPr lvl="0" algn="ctr"/>
            <a:r>
              <a:rPr lang="en-US" sz="1600" dirty="0">
                <a:effectLst>
                  <a:outerShdw blurRad="50800" dist="38100" dir="2700000" algn="tl" rotWithShape="0">
                    <a:prstClr val="black">
                      <a:alpha val="40000"/>
                    </a:prstClr>
                  </a:outerShdw>
                </a:effectLst>
                <a:latin typeface="+mj-lt"/>
              </a:rPr>
              <a:t>FACULTY OF MATHEMATICS AND COMPUTER SCIENCE</a:t>
            </a:r>
            <a:br>
              <a:rPr lang="en-US" sz="1600" dirty="0">
                <a:effectLst>
                  <a:outerShdw blurRad="50800" dist="38100" dir="2700000" algn="tl" rotWithShape="0">
                    <a:prstClr val="black">
                      <a:alpha val="40000"/>
                    </a:prstClr>
                  </a:outerShdw>
                </a:effectLst>
                <a:latin typeface="+mj-lt"/>
              </a:rPr>
            </a:br>
            <a:r>
              <a:rPr lang="en-US" sz="1600" dirty="0">
                <a:effectLst>
                  <a:outerShdw blurRad="50800" dist="38100" dir="2700000" algn="tl" rotWithShape="0">
                    <a:prstClr val="black">
                      <a:alpha val="40000"/>
                    </a:prstClr>
                  </a:outerShdw>
                </a:effectLst>
                <a:latin typeface="+mj-lt"/>
              </a:rPr>
              <a:t>BABEȘ-BOLYAI UNIVERSITY</a:t>
            </a:r>
          </a:p>
        </p:txBody>
      </p:sp>
    </p:spTree>
    <p:extLst>
      <p:ext uri="{BB962C8B-B14F-4D97-AF65-F5344CB8AC3E}">
        <p14:creationId xmlns:p14="http://schemas.microsoft.com/office/powerpoint/2010/main" val="8465352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u si Continut">
    <p:bg>
      <p:bgPr>
        <a:blipFill dpi="0" rotWithShape="1">
          <a:blip r:embed="rId2">
            <a:alphaModFix amt="97000"/>
            <a:lum/>
          </a:blip>
          <a:srcRect/>
          <a:stretch>
            <a:fillRect/>
          </a:stretch>
        </a:blipFill>
        <a:effectLst/>
      </p:bgPr>
    </p:bg>
    <p:spTree>
      <p:nvGrpSpPr>
        <p:cNvPr id="1" name=""/>
        <p:cNvGrpSpPr/>
        <p:nvPr/>
      </p:nvGrpSpPr>
      <p:grpSpPr>
        <a:xfrm>
          <a:off x="0" y="0"/>
          <a:ext cx="0" cy="0"/>
          <a:chOff x="0" y="0"/>
          <a:chExt cx="0" cy="0"/>
        </a:xfrm>
      </p:grpSpPr>
      <p:sp>
        <p:nvSpPr>
          <p:cNvPr id="8" name="Title 1"/>
          <p:cNvSpPr>
            <a:spLocks noGrp="1"/>
          </p:cNvSpPr>
          <p:nvPr>
            <p:ph type="title"/>
          </p:nvPr>
        </p:nvSpPr>
        <p:spPr/>
        <p:txBody>
          <a:bodyPr/>
          <a:lstStyle>
            <a:lvl1pPr>
              <a:defRPr>
                <a:solidFill>
                  <a:srgbClr val="004174"/>
                </a:solidFill>
              </a:defRPr>
            </a:lvl1pPr>
          </a:lstStyle>
          <a:p>
            <a:r>
              <a:rPr lang="en-US" dirty="0"/>
              <a:t>Click to edit Master title style</a:t>
            </a:r>
          </a:p>
        </p:txBody>
      </p:sp>
      <p:sp>
        <p:nvSpPr>
          <p:cNvPr id="3" name="Content Placeholder 2"/>
          <p:cNvSpPr>
            <a:spLocks noGrp="1"/>
          </p:cNvSpPr>
          <p:nvPr>
            <p:ph idx="1"/>
          </p:nvPr>
        </p:nvSpPr>
        <p:spPr/>
        <p:txBody>
          <a:bodyPr/>
          <a:lstStyle>
            <a:lvl1pPr>
              <a:defRPr>
                <a:solidFill>
                  <a:srgbClr val="114374"/>
                </a:solidFill>
              </a:defRPr>
            </a:lvl1pPr>
            <a:lvl2pPr>
              <a:defRPr>
                <a:solidFill>
                  <a:srgbClr val="114374"/>
                </a:solidFill>
              </a:defRPr>
            </a:lvl2pPr>
            <a:lvl3pPr>
              <a:defRPr>
                <a:solidFill>
                  <a:srgbClr val="114374"/>
                </a:solidFill>
              </a:defRPr>
            </a:lvl3pPr>
            <a:lvl4pPr>
              <a:defRPr>
                <a:solidFill>
                  <a:srgbClr val="114374"/>
                </a:solidFill>
              </a:defRPr>
            </a:lvl4pPr>
            <a:lvl5pPr>
              <a:defRPr>
                <a:solidFill>
                  <a:srgbClr val="114374"/>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lvl1pPr>
              <a:defRPr>
                <a:solidFill>
                  <a:srgbClr val="114374"/>
                </a:solidFill>
              </a:defRPr>
            </a:lvl1pPr>
          </a:lstStyle>
          <a:p>
            <a:fld id="{23E9C8A1-DF9D-411C-8C5F-FC9619BF422F}" type="datetime1">
              <a:rPr lang="en-US" smtClean="0"/>
              <a:t>7/1/2024</a:t>
            </a:fld>
            <a:endParaRPr lang="en-US" dirty="0"/>
          </a:p>
        </p:txBody>
      </p:sp>
      <p:sp>
        <p:nvSpPr>
          <p:cNvPr id="6" name="Slide Number Placeholder 5"/>
          <p:cNvSpPr>
            <a:spLocks noGrp="1"/>
          </p:cNvSpPr>
          <p:nvPr>
            <p:ph type="sldNum" sz="quarter" idx="12"/>
          </p:nvPr>
        </p:nvSpPr>
        <p:spPr/>
        <p:txBody>
          <a:bodyPr/>
          <a:lstStyle>
            <a:lvl1pPr>
              <a:defRPr>
                <a:solidFill>
                  <a:srgbClr val="114374"/>
                </a:solidFill>
              </a:defRPr>
            </a:lvl1pPr>
          </a:lstStyle>
          <a:p>
            <a:fld id="{F15DF4B7-D390-4743-BC4A-39E252620E6B}" type="slidenum">
              <a:rPr lang="en-US" smtClean="0"/>
              <a:pPr/>
              <a:t>‹#›</a:t>
            </a:fld>
            <a:endParaRPr lang="en-US" dirty="0"/>
          </a:p>
        </p:txBody>
      </p:sp>
      <p:sp>
        <p:nvSpPr>
          <p:cNvPr id="7" name="Rectangle 6"/>
          <p:cNvSpPr/>
          <p:nvPr userDrawn="1"/>
        </p:nvSpPr>
        <p:spPr>
          <a:xfrm>
            <a:off x="0" y="-2"/>
            <a:ext cx="9144000" cy="6155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userDrawn="1"/>
        </p:nvSpPr>
        <p:spPr>
          <a:xfrm>
            <a:off x="192421" y="-2"/>
            <a:ext cx="8737395" cy="615553"/>
          </a:xfrm>
          <a:prstGeom prst="rect">
            <a:avLst/>
          </a:prstGeom>
          <a:solidFill>
            <a:srgbClr val="004174"/>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bg1"/>
                </a:solidFill>
                <a:effectLst>
                  <a:outerShdw blurRad="50800" dist="38100" dir="2700000" algn="tl" rotWithShape="0">
                    <a:prstClr val="black">
                      <a:alpha val="40000"/>
                    </a:prstClr>
                  </a:outerShdw>
                </a:effectLst>
                <a:latin typeface="+mj-lt"/>
                <a:ea typeface="+mn-ea"/>
                <a:cs typeface="+mn-cs"/>
              </a:rPr>
              <a:t>Faculty of Mathematics and Computer Science</a:t>
            </a:r>
            <a:br>
              <a:rPr lang="ro-RO" sz="1800" kern="1200" dirty="0">
                <a:solidFill>
                  <a:schemeClr val="bg1"/>
                </a:solidFill>
                <a:effectLst>
                  <a:outerShdw blurRad="50800" dist="38100" dir="2700000" algn="tl" rotWithShape="0">
                    <a:prstClr val="black">
                      <a:alpha val="40000"/>
                    </a:prstClr>
                  </a:outerShdw>
                </a:effectLst>
                <a:latin typeface="+mj-lt"/>
                <a:ea typeface="+mn-ea"/>
                <a:cs typeface="+mn-cs"/>
              </a:rPr>
            </a:br>
            <a:r>
              <a:rPr lang="ro-RO" sz="1600" kern="1200" dirty="0">
                <a:solidFill>
                  <a:schemeClr val="bg1"/>
                </a:solidFill>
                <a:effectLst>
                  <a:outerShdw blurRad="50800" dist="38100" dir="2700000" algn="tl" rotWithShape="0">
                    <a:prstClr val="black">
                      <a:alpha val="40000"/>
                    </a:prstClr>
                  </a:outerShdw>
                </a:effectLst>
                <a:latin typeface="+mj-lt"/>
                <a:ea typeface="+mn-ea"/>
                <a:cs typeface="+mn-cs"/>
              </a:rPr>
              <a:t>Babeș-Bolyai University</a:t>
            </a:r>
            <a:endParaRPr lang="en-US" sz="1600" kern="1200" dirty="0">
              <a:solidFill>
                <a:schemeClr val="bg1"/>
              </a:solidFill>
              <a:effectLst>
                <a:outerShdw blurRad="50800" dist="38100" dir="2700000" algn="tl" rotWithShape="0">
                  <a:prstClr val="black">
                    <a:alpha val="40000"/>
                  </a:prstClr>
                </a:outerShdw>
              </a:effectLst>
              <a:latin typeface="+mj-lt"/>
              <a:ea typeface="+mn-ea"/>
              <a:cs typeface="+mn-cs"/>
            </a:endParaRPr>
          </a:p>
        </p:txBody>
      </p:sp>
    </p:spTree>
    <p:extLst>
      <p:ext uri="{BB962C8B-B14F-4D97-AF65-F5344CB8AC3E}">
        <p14:creationId xmlns:p14="http://schemas.microsoft.com/office/powerpoint/2010/main" val="396724039"/>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une noua">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2627870" y="3891566"/>
            <a:ext cx="5954066" cy="1194650"/>
          </a:xfrm>
        </p:spPr>
        <p:txBody>
          <a:bodyPr wrap="none" anchor="t">
            <a:normAutofit/>
          </a:bodyPr>
          <a:lstStyle>
            <a:lvl1pPr algn="l">
              <a:defRPr sz="5400" b="0" spc="-225" baseline="0">
                <a:solidFill>
                  <a:schemeClr val="accent6"/>
                </a:solidFill>
                <a:effectLst>
                  <a:outerShdw blurRad="50800" dist="38100" dir="2700000" algn="tl" rotWithShape="0">
                    <a:prstClr val="black">
                      <a:alpha val="40000"/>
                    </a:prstClr>
                  </a:outerShdw>
                </a:effectLst>
                <a:latin typeface="+mj-lt"/>
              </a:defRPr>
            </a:lvl1pPr>
          </a:lstStyle>
          <a:p>
            <a:r>
              <a:rPr lang="ro-RO" dirty="0"/>
              <a:t>New section title</a:t>
            </a:r>
            <a:endParaRPr lang="en-US" dirty="0"/>
          </a:p>
        </p:txBody>
      </p:sp>
      <p:sp>
        <p:nvSpPr>
          <p:cNvPr id="8" name="Subtitle 2"/>
          <p:cNvSpPr>
            <a:spLocks noGrp="1"/>
          </p:cNvSpPr>
          <p:nvPr>
            <p:ph type="subTitle" idx="1" hasCustomPrompt="1"/>
          </p:nvPr>
        </p:nvSpPr>
        <p:spPr>
          <a:xfrm>
            <a:off x="2627870" y="5419782"/>
            <a:ext cx="5954066" cy="617822"/>
          </a:xfrm>
          <a:noFill/>
        </p:spPr>
        <p:txBody>
          <a:bodyPr anchor="ctr">
            <a:normAutofit/>
          </a:bodyPr>
          <a:lstStyle>
            <a:lvl1pPr marL="0" indent="0" algn="l">
              <a:buNone/>
              <a:defRPr sz="2400" b="0">
                <a:solidFill>
                  <a:schemeClr val="tx1"/>
                </a:solidFill>
                <a:effectLst>
                  <a:outerShdw blurRad="50800" dist="38100" dir="2700000" algn="tl" rotWithShape="0">
                    <a:prstClr val="black">
                      <a:alpha val="40000"/>
                    </a:prstClr>
                  </a:outerShdw>
                </a:effectLst>
                <a:latin typeface="+mj-lt"/>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ro-RO" dirty="0"/>
              <a:t>New section subtitle</a:t>
            </a:r>
            <a:endParaRPr lang="en-US" dirty="0"/>
          </a:p>
        </p:txBody>
      </p:sp>
      <p:cxnSp>
        <p:nvCxnSpPr>
          <p:cNvPr id="9" name="Straight Connector 8"/>
          <p:cNvCxnSpPr/>
          <p:nvPr userDrawn="1"/>
        </p:nvCxnSpPr>
        <p:spPr>
          <a:xfrm>
            <a:off x="2627870" y="5102692"/>
            <a:ext cx="5954066" cy="0"/>
          </a:xfrm>
          <a:prstGeom prst="line">
            <a:avLst/>
          </a:prstGeom>
          <a:ln w="76200">
            <a:solidFill>
              <a:schemeClr val="accent6"/>
            </a:solidFill>
          </a:ln>
        </p:spPr>
        <p:style>
          <a:lnRef idx="1">
            <a:schemeClr val="accent1"/>
          </a:lnRef>
          <a:fillRef idx="0">
            <a:schemeClr val="accent1"/>
          </a:fillRef>
          <a:effectRef idx="0">
            <a:schemeClr val="accent1"/>
          </a:effectRef>
          <a:fontRef idx="minor">
            <a:schemeClr val="tx1"/>
          </a:fontRef>
        </p:style>
      </p:cxnSp>
      <p:pic>
        <p:nvPicPr>
          <p:cNvPr id="2" name="Picture 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8600" y="4128024"/>
            <a:ext cx="1949335" cy="1949335"/>
          </a:xfrm>
          <a:prstGeom prst="rect">
            <a:avLst/>
          </a:prstGeom>
        </p:spPr>
      </p:pic>
    </p:spTree>
    <p:extLst>
      <p:ext uri="{BB962C8B-B14F-4D97-AF65-F5344CB8AC3E}">
        <p14:creationId xmlns:p14="http://schemas.microsoft.com/office/powerpoint/2010/main" val="11649890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Continut paralel simplu">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3" name="Content Placeholder 2"/>
          <p:cNvSpPr>
            <a:spLocks noGrp="1"/>
          </p:cNvSpPr>
          <p:nvPr>
            <p:ph sz="half" idx="1"/>
          </p:nvPr>
        </p:nvSpPr>
        <p:spPr>
          <a:xfrm>
            <a:off x="192422" y="1825625"/>
            <a:ext cx="4233672"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96145" y="1825625"/>
            <a:ext cx="4233672"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a:xfrm>
            <a:off x="192422" y="6362236"/>
            <a:ext cx="2057400" cy="365125"/>
          </a:xfrm>
        </p:spPr>
        <p:txBody>
          <a:bodyPr/>
          <a:lstStyle>
            <a:lvl1pPr>
              <a:defRPr>
                <a:solidFill>
                  <a:schemeClr val="bg1"/>
                </a:solidFill>
              </a:defRPr>
            </a:lvl1pPr>
          </a:lstStyle>
          <a:p>
            <a:fld id="{BFDA29EC-E924-41A3-B5BE-5D0670F22716}" type="datetime1">
              <a:rPr lang="en-US" smtClean="0"/>
              <a:t>7/1/2024</a:t>
            </a:fld>
            <a:endParaRPr lang="en-US" dirty="0"/>
          </a:p>
        </p:txBody>
      </p:sp>
      <p:sp>
        <p:nvSpPr>
          <p:cNvPr id="7" name="Slide Number Placeholder 6"/>
          <p:cNvSpPr>
            <a:spLocks noGrp="1"/>
          </p:cNvSpPr>
          <p:nvPr>
            <p:ph type="sldNum" sz="quarter" idx="12"/>
          </p:nvPr>
        </p:nvSpPr>
        <p:spPr>
          <a:xfrm>
            <a:off x="6872417" y="6351137"/>
            <a:ext cx="2057400" cy="365125"/>
          </a:xfrm>
        </p:spPr>
        <p:txBody>
          <a:bodyPr/>
          <a:lstStyle>
            <a:lvl1pPr>
              <a:defRPr>
                <a:solidFill>
                  <a:schemeClr val="bg1"/>
                </a:solidFill>
              </a:defRPr>
            </a:lvl1pPr>
          </a:lstStyle>
          <a:p>
            <a:fld id="{F15DF4B7-D390-4743-BC4A-39E252620E6B}" type="slidenum">
              <a:rPr lang="en-US" smtClean="0"/>
              <a:pPr/>
              <a:t>‹#›</a:t>
            </a:fld>
            <a:endParaRPr lang="en-US" dirty="0"/>
          </a:p>
        </p:txBody>
      </p:sp>
      <p:sp>
        <p:nvSpPr>
          <p:cNvPr id="8" name="Rectangle 7"/>
          <p:cNvSpPr/>
          <p:nvPr userDrawn="1"/>
        </p:nvSpPr>
        <p:spPr>
          <a:xfrm>
            <a:off x="0" y="-2"/>
            <a:ext cx="9144000" cy="6155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userDrawn="1"/>
        </p:nvSpPr>
        <p:spPr>
          <a:xfrm>
            <a:off x="192421" y="-2"/>
            <a:ext cx="8737395" cy="615553"/>
          </a:xfrm>
          <a:prstGeom prst="rect">
            <a:avLst/>
          </a:prstGeom>
          <a:solidFill>
            <a:srgbClr val="004174"/>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tx1"/>
                </a:solidFill>
                <a:effectLst>
                  <a:outerShdw blurRad="50800" dist="38100" dir="2700000" algn="tl" rotWithShape="0">
                    <a:prstClr val="black">
                      <a:alpha val="40000"/>
                    </a:prstClr>
                  </a:outerShdw>
                </a:effectLst>
                <a:latin typeface="+mj-lt"/>
                <a:ea typeface="+mn-ea"/>
                <a:cs typeface="+mn-cs"/>
              </a:rPr>
              <a:t>Faculty of Mathematics and Computer Science</a:t>
            </a:r>
            <a:br>
              <a:rPr lang="en-US" sz="1800" kern="1200" dirty="0">
                <a:solidFill>
                  <a:schemeClr val="tx1"/>
                </a:solidFill>
                <a:effectLst>
                  <a:outerShdw blurRad="50800" dist="38100" dir="2700000" algn="tl" rotWithShape="0">
                    <a:prstClr val="black">
                      <a:alpha val="40000"/>
                    </a:prstClr>
                  </a:outerShdw>
                </a:effectLst>
                <a:latin typeface="+mj-lt"/>
                <a:ea typeface="+mn-ea"/>
                <a:cs typeface="+mn-cs"/>
              </a:rPr>
            </a:br>
            <a:r>
              <a:rPr lang="en-US" sz="1600" kern="1200" dirty="0" err="1">
                <a:solidFill>
                  <a:schemeClr val="tx1"/>
                </a:solidFill>
                <a:effectLst>
                  <a:outerShdw blurRad="50800" dist="38100" dir="2700000" algn="tl" rotWithShape="0">
                    <a:prstClr val="black">
                      <a:alpha val="40000"/>
                    </a:prstClr>
                  </a:outerShdw>
                </a:effectLst>
                <a:latin typeface="+mj-lt"/>
                <a:ea typeface="+mn-ea"/>
                <a:cs typeface="+mn-cs"/>
              </a:rPr>
              <a:t>Babeș-Bolyai</a:t>
            </a:r>
            <a:r>
              <a:rPr lang="en-US" sz="1600" kern="1200" dirty="0">
                <a:solidFill>
                  <a:schemeClr val="tx1"/>
                </a:solidFill>
                <a:effectLst>
                  <a:outerShdw blurRad="50800" dist="38100" dir="2700000" algn="tl" rotWithShape="0">
                    <a:prstClr val="black">
                      <a:alpha val="40000"/>
                    </a:prstClr>
                  </a:outerShdw>
                </a:effectLst>
                <a:latin typeface="+mj-lt"/>
                <a:ea typeface="+mn-ea"/>
                <a:cs typeface="+mn-cs"/>
              </a:rPr>
              <a:t> University</a:t>
            </a:r>
            <a:endParaRPr lang="en-US" sz="1800" kern="1200" dirty="0">
              <a:solidFill>
                <a:schemeClr val="tx1"/>
              </a:solidFill>
              <a:effectLst>
                <a:outerShdw blurRad="50800" dist="38100" dir="2700000" algn="tl" rotWithShape="0">
                  <a:prstClr val="black">
                    <a:alpha val="40000"/>
                  </a:prstClr>
                </a:outerShdw>
              </a:effectLst>
              <a:latin typeface="+mj-lt"/>
              <a:ea typeface="+mn-ea"/>
              <a:cs typeface="+mn-cs"/>
            </a:endParaRPr>
          </a:p>
        </p:txBody>
      </p:sp>
    </p:spTree>
    <p:extLst>
      <p:ext uri="{BB962C8B-B14F-4D97-AF65-F5344CB8AC3E}">
        <p14:creationId xmlns:p14="http://schemas.microsoft.com/office/powerpoint/2010/main" val="2182600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inut paralel complex">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92422" y="1747044"/>
            <a:ext cx="4233672" cy="823912"/>
          </a:xfrm>
          <a:solidFill>
            <a:srgbClr val="004174"/>
          </a:solidFill>
        </p:spPr>
        <p:txBody>
          <a:bodyPr anchor="ctr">
            <a:normAutofit/>
          </a:bodyPr>
          <a:lstStyle>
            <a:lvl1pPr marL="0" indent="0" algn="ctr">
              <a:buNone/>
              <a:defRPr sz="20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Edit Master text styles</a:t>
            </a:r>
          </a:p>
        </p:txBody>
      </p:sp>
      <p:sp>
        <p:nvSpPr>
          <p:cNvPr id="4" name="Content Placeholder 3"/>
          <p:cNvSpPr>
            <a:spLocks noGrp="1"/>
          </p:cNvSpPr>
          <p:nvPr>
            <p:ph sz="half" idx="2"/>
          </p:nvPr>
        </p:nvSpPr>
        <p:spPr>
          <a:xfrm>
            <a:off x="192422" y="2570956"/>
            <a:ext cx="4233672" cy="368458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96144" y="1747044"/>
            <a:ext cx="4233672" cy="823912"/>
          </a:xfrm>
          <a:solidFill>
            <a:srgbClr val="004174"/>
          </a:solidFill>
        </p:spPr>
        <p:txBody>
          <a:bodyPr vert="horz" lIns="91440" tIns="45720" rIns="91440" bIns="45720" rtlCol="0" anchor="ctr">
            <a:normAutofit/>
          </a:bodyPr>
          <a:lstStyle>
            <a:lvl1pPr algn="ctr">
              <a:buNone/>
              <a:defRPr lang="en-US" sz="2000" b="0">
                <a:solidFill>
                  <a:schemeClr val="tx1"/>
                </a:solidFill>
              </a:defRPr>
            </a:lvl1pPr>
          </a:lstStyle>
          <a:p>
            <a:pPr marL="0" lvl="0" indent="0">
              <a:buNone/>
            </a:pPr>
            <a:r>
              <a:rPr lang="en-US" dirty="0"/>
              <a:t>Edit Master text styles</a:t>
            </a:r>
          </a:p>
        </p:txBody>
      </p:sp>
      <p:sp>
        <p:nvSpPr>
          <p:cNvPr id="6" name="Content Placeholder 5"/>
          <p:cNvSpPr>
            <a:spLocks noGrp="1"/>
          </p:cNvSpPr>
          <p:nvPr>
            <p:ph sz="quarter" idx="4"/>
          </p:nvPr>
        </p:nvSpPr>
        <p:spPr>
          <a:xfrm>
            <a:off x="4696144" y="2570956"/>
            <a:ext cx="4233672" cy="368458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lvl1pPr>
              <a:defRPr>
                <a:solidFill>
                  <a:schemeClr val="bg1"/>
                </a:solidFill>
              </a:defRPr>
            </a:lvl1pPr>
          </a:lstStyle>
          <a:p>
            <a:fld id="{FDAAADCF-EB19-455B-BD58-E7E620490F64}" type="datetime1">
              <a:rPr lang="en-US" smtClean="0"/>
              <a:t>7/1/2024</a:t>
            </a:fld>
            <a:endParaRPr lang="en-US" dirty="0"/>
          </a:p>
        </p:txBody>
      </p:sp>
      <p:sp>
        <p:nvSpPr>
          <p:cNvPr id="9" name="Slide Number Placeholder 8"/>
          <p:cNvSpPr>
            <a:spLocks noGrp="1"/>
          </p:cNvSpPr>
          <p:nvPr>
            <p:ph type="sldNum" sz="quarter" idx="12"/>
          </p:nvPr>
        </p:nvSpPr>
        <p:spPr/>
        <p:txBody>
          <a:bodyPr/>
          <a:lstStyle>
            <a:lvl1pPr>
              <a:defRPr>
                <a:solidFill>
                  <a:schemeClr val="bg1"/>
                </a:solidFill>
              </a:defRPr>
            </a:lvl1pPr>
          </a:lstStyle>
          <a:p>
            <a:fld id="{F15DF4B7-D390-4743-BC4A-39E252620E6B}" type="slidenum">
              <a:rPr lang="en-US" smtClean="0"/>
              <a:pPr/>
              <a:t>‹#›</a:t>
            </a:fld>
            <a:endParaRPr lang="en-US" dirty="0"/>
          </a:p>
        </p:txBody>
      </p:sp>
      <p:sp>
        <p:nvSpPr>
          <p:cNvPr id="10" name="Title 1"/>
          <p:cNvSpPr>
            <a:spLocks noGrp="1"/>
          </p:cNvSpPr>
          <p:nvPr>
            <p:ph type="title"/>
          </p:nvPr>
        </p:nvSpPr>
        <p:spPr>
          <a:xfrm>
            <a:off x="192421" y="876854"/>
            <a:ext cx="8741664" cy="769383"/>
          </a:xfrm>
        </p:spPr>
        <p:txBody>
          <a:bodyPr/>
          <a:lstStyle>
            <a:lvl1pPr>
              <a:defRPr>
                <a:solidFill>
                  <a:schemeClr val="bg1"/>
                </a:solidFill>
              </a:defRPr>
            </a:lvl1pPr>
          </a:lstStyle>
          <a:p>
            <a:r>
              <a:rPr lang="en-US" dirty="0"/>
              <a:t>Click to edit Master title style</a:t>
            </a:r>
          </a:p>
        </p:txBody>
      </p:sp>
      <p:sp>
        <p:nvSpPr>
          <p:cNvPr id="11" name="Rectangle 10"/>
          <p:cNvSpPr/>
          <p:nvPr userDrawn="1"/>
        </p:nvSpPr>
        <p:spPr>
          <a:xfrm>
            <a:off x="0" y="-2"/>
            <a:ext cx="9144000" cy="6155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userDrawn="1"/>
        </p:nvSpPr>
        <p:spPr>
          <a:xfrm>
            <a:off x="192421" y="-2"/>
            <a:ext cx="8737395" cy="615553"/>
          </a:xfrm>
          <a:prstGeom prst="rect">
            <a:avLst/>
          </a:prstGeom>
          <a:solidFill>
            <a:srgbClr val="004174"/>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tx1"/>
                </a:solidFill>
                <a:effectLst>
                  <a:outerShdw blurRad="50800" dist="38100" dir="2700000" algn="tl" rotWithShape="0">
                    <a:prstClr val="black">
                      <a:alpha val="40000"/>
                    </a:prstClr>
                  </a:outerShdw>
                </a:effectLst>
                <a:latin typeface="+mj-lt"/>
                <a:ea typeface="+mn-ea"/>
                <a:cs typeface="+mn-cs"/>
              </a:rPr>
              <a:t>Faculty of Mathematics and Computer Science</a:t>
            </a:r>
            <a:br>
              <a:rPr lang="en-US" sz="1800" kern="1200" dirty="0">
                <a:solidFill>
                  <a:schemeClr val="tx1"/>
                </a:solidFill>
                <a:effectLst>
                  <a:outerShdw blurRad="50800" dist="38100" dir="2700000" algn="tl" rotWithShape="0">
                    <a:prstClr val="black">
                      <a:alpha val="40000"/>
                    </a:prstClr>
                  </a:outerShdw>
                </a:effectLst>
                <a:latin typeface="+mj-lt"/>
                <a:ea typeface="+mn-ea"/>
                <a:cs typeface="+mn-cs"/>
              </a:rPr>
            </a:br>
            <a:r>
              <a:rPr lang="en-US" sz="1600" kern="1200" dirty="0" err="1">
                <a:solidFill>
                  <a:schemeClr val="tx1"/>
                </a:solidFill>
                <a:effectLst>
                  <a:outerShdw blurRad="50800" dist="38100" dir="2700000" algn="tl" rotWithShape="0">
                    <a:prstClr val="black">
                      <a:alpha val="40000"/>
                    </a:prstClr>
                  </a:outerShdw>
                </a:effectLst>
                <a:latin typeface="+mj-lt"/>
                <a:ea typeface="+mn-ea"/>
                <a:cs typeface="+mn-cs"/>
              </a:rPr>
              <a:t>Babeș-Bolyai</a:t>
            </a:r>
            <a:r>
              <a:rPr lang="en-US" sz="1600" kern="1200" dirty="0">
                <a:solidFill>
                  <a:schemeClr val="tx1"/>
                </a:solidFill>
                <a:effectLst>
                  <a:outerShdw blurRad="50800" dist="38100" dir="2700000" algn="tl" rotWithShape="0">
                    <a:prstClr val="black">
                      <a:alpha val="40000"/>
                    </a:prstClr>
                  </a:outerShdw>
                </a:effectLst>
                <a:latin typeface="+mj-lt"/>
                <a:ea typeface="+mn-ea"/>
                <a:cs typeface="+mn-cs"/>
              </a:rPr>
              <a:t> University</a:t>
            </a:r>
            <a:endParaRPr lang="en-US" sz="1800" kern="1200" dirty="0">
              <a:solidFill>
                <a:schemeClr val="tx1"/>
              </a:solidFill>
              <a:effectLst>
                <a:outerShdw blurRad="50800" dist="38100" dir="2700000" algn="tl" rotWithShape="0">
                  <a:prstClr val="black">
                    <a:alpha val="40000"/>
                  </a:prstClr>
                </a:outerShdw>
              </a:effectLst>
              <a:latin typeface="+mj-lt"/>
              <a:ea typeface="+mn-ea"/>
              <a:cs typeface="+mn-cs"/>
            </a:endParaRPr>
          </a:p>
        </p:txBody>
      </p:sp>
    </p:spTree>
    <p:extLst>
      <p:ext uri="{BB962C8B-B14F-4D97-AF65-F5344CB8AC3E}">
        <p14:creationId xmlns:p14="http://schemas.microsoft.com/office/powerpoint/2010/main" val="13483962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Doar Titlu">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3" name="Date Placeholder 2"/>
          <p:cNvSpPr>
            <a:spLocks noGrp="1"/>
          </p:cNvSpPr>
          <p:nvPr>
            <p:ph type="dt" sz="half" idx="10"/>
          </p:nvPr>
        </p:nvSpPr>
        <p:spPr/>
        <p:txBody>
          <a:bodyPr/>
          <a:lstStyle>
            <a:lvl1pPr>
              <a:defRPr>
                <a:solidFill>
                  <a:schemeClr val="bg1"/>
                </a:solidFill>
              </a:defRPr>
            </a:lvl1pPr>
          </a:lstStyle>
          <a:p>
            <a:fld id="{A2F68D6A-48B6-4CD5-A684-04AAD272DA69}" type="datetime1">
              <a:rPr lang="en-US" smtClean="0"/>
              <a:t>7/1/2024</a:t>
            </a:fld>
            <a:endParaRPr lang="en-US" dirty="0"/>
          </a:p>
        </p:txBody>
      </p:sp>
      <p:sp>
        <p:nvSpPr>
          <p:cNvPr id="5" name="Slide Number Placeholder 4"/>
          <p:cNvSpPr>
            <a:spLocks noGrp="1"/>
          </p:cNvSpPr>
          <p:nvPr>
            <p:ph type="sldNum" sz="quarter" idx="12"/>
          </p:nvPr>
        </p:nvSpPr>
        <p:spPr/>
        <p:txBody>
          <a:bodyPr/>
          <a:lstStyle>
            <a:lvl1pPr>
              <a:defRPr>
                <a:solidFill>
                  <a:schemeClr val="bg1"/>
                </a:solidFill>
              </a:defRPr>
            </a:lvl1pPr>
          </a:lstStyle>
          <a:p>
            <a:fld id="{F15DF4B7-D390-4743-BC4A-39E252620E6B}" type="slidenum">
              <a:rPr lang="en-US" smtClean="0"/>
              <a:pPr/>
              <a:t>‹#›</a:t>
            </a:fld>
            <a:endParaRPr lang="en-US" dirty="0"/>
          </a:p>
        </p:txBody>
      </p:sp>
      <p:sp>
        <p:nvSpPr>
          <p:cNvPr id="6" name="Rectangle 5"/>
          <p:cNvSpPr/>
          <p:nvPr userDrawn="1"/>
        </p:nvSpPr>
        <p:spPr>
          <a:xfrm>
            <a:off x="0" y="-2"/>
            <a:ext cx="9144000" cy="6155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userDrawn="1"/>
        </p:nvSpPr>
        <p:spPr>
          <a:xfrm>
            <a:off x="192421" y="-2"/>
            <a:ext cx="8737395" cy="615553"/>
          </a:xfrm>
          <a:prstGeom prst="rect">
            <a:avLst/>
          </a:prstGeom>
          <a:solidFill>
            <a:srgbClr val="004174"/>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tx1"/>
                </a:solidFill>
                <a:effectLst>
                  <a:outerShdw blurRad="50800" dist="38100" dir="2700000" algn="tl" rotWithShape="0">
                    <a:prstClr val="black">
                      <a:alpha val="40000"/>
                    </a:prstClr>
                  </a:outerShdw>
                </a:effectLst>
                <a:latin typeface="+mj-lt"/>
                <a:ea typeface="+mn-ea"/>
                <a:cs typeface="+mn-cs"/>
              </a:rPr>
              <a:t>Faculty of Mathematics and Computer Science</a:t>
            </a:r>
            <a:br>
              <a:rPr lang="en-US" sz="1800" kern="1200" dirty="0">
                <a:solidFill>
                  <a:schemeClr val="tx1"/>
                </a:solidFill>
                <a:effectLst>
                  <a:outerShdw blurRad="50800" dist="38100" dir="2700000" algn="tl" rotWithShape="0">
                    <a:prstClr val="black">
                      <a:alpha val="40000"/>
                    </a:prstClr>
                  </a:outerShdw>
                </a:effectLst>
                <a:latin typeface="+mj-lt"/>
                <a:ea typeface="+mn-ea"/>
                <a:cs typeface="+mn-cs"/>
              </a:rPr>
            </a:br>
            <a:r>
              <a:rPr lang="en-US" sz="1600" kern="1200" dirty="0" err="1">
                <a:solidFill>
                  <a:schemeClr val="tx1"/>
                </a:solidFill>
                <a:effectLst>
                  <a:outerShdw blurRad="50800" dist="38100" dir="2700000" algn="tl" rotWithShape="0">
                    <a:prstClr val="black">
                      <a:alpha val="40000"/>
                    </a:prstClr>
                  </a:outerShdw>
                </a:effectLst>
                <a:latin typeface="+mj-lt"/>
                <a:ea typeface="+mn-ea"/>
                <a:cs typeface="+mn-cs"/>
              </a:rPr>
              <a:t>Babeș-Bolyai</a:t>
            </a:r>
            <a:r>
              <a:rPr lang="en-US" sz="1600" kern="1200" dirty="0">
                <a:solidFill>
                  <a:schemeClr val="tx1"/>
                </a:solidFill>
                <a:effectLst>
                  <a:outerShdw blurRad="50800" dist="38100" dir="2700000" algn="tl" rotWithShape="0">
                    <a:prstClr val="black">
                      <a:alpha val="40000"/>
                    </a:prstClr>
                  </a:outerShdw>
                </a:effectLst>
                <a:latin typeface="+mj-lt"/>
                <a:ea typeface="+mn-ea"/>
                <a:cs typeface="+mn-cs"/>
              </a:rPr>
              <a:t> University</a:t>
            </a:r>
            <a:endParaRPr lang="en-US" sz="1800" kern="1200" dirty="0">
              <a:solidFill>
                <a:schemeClr val="tx1"/>
              </a:solidFill>
              <a:effectLst>
                <a:outerShdw blurRad="50800" dist="38100" dir="2700000" algn="tl" rotWithShape="0">
                  <a:prstClr val="black">
                    <a:alpha val="40000"/>
                  </a:prstClr>
                </a:outerShdw>
              </a:effectLst>
              <a:latin typeface="+mj-lt"/>
              <a:ea typeface="+mn-ea"/>
              <a:cs typeface="+mn-cs"/>
            </a:endParaRPr>
          </a:p>
        </p:txBody>
      </p:sp>
    </p:spTree>
    <p:extLst>
      <p:ext uri="{BB962C8B-B14F-4D97-AF65-F5344CB8AC3E}">
        <p14:creationId xmlns:p14="http://schemas.microsoft.com/office/powerpoint/2010/main" val="10246168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Slide Gol">
    <p:bg>
      <p:bgPr>
        <a:solidFill>
          <a:schemeClr val="tx1"/>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solidFill>
                  <a:schemeClr val="bg1"/>
                </a:solidFill>
              </a:defRPr>
            </a:lvl1pPr>
          </a:lstStyle>
          <a:p>
            <a:fld id="{3745CEDF-6B39-4773-9E6A-C6BA65DB4B8E}" type="datetime1">
              <a:rPr lang="en-US" smtClean="0"/>
              <a:t>7/1/2024</a:t>
            </a:fld>
            <a:endParaRPr lang="en-US" dirty="0"/>
          </a:p>
        </p:txBody>
      </p:sp>
      <p:sp>
        <p:nvSpPr>
          <p:cNvPr id="4" name="Slide Number Placeholder 3"/>
          <p:cNvSpPr>
            <a:spLocks noGrp="1"/>
          </p:cNvSpPr>
          <p:nvPr>
            <p:ph type="sldNum" sz="quarter" idx="12"/>
          </p:nvPr>
        </p:nvSpPr>
        <p:spPr/>
        <p:txBody>
          <a:bodyPr/>
          <a:lstStyle>
            <a:lvl1pPr>
              <a:defRPr>
                <a:solidFill>
                  <a:schemeClr val="bg1"/>
                </a:solidFill>
              </a:defRPr>
            </a:lvl1pPr>
          </a:lstStyle>
          <a:p>
            <a:fld id="{F15DF4B7-D390-4743-BC4A-39E252620E6B}" type="slidenum">
              <a:rPr lang="en-US" smtClean="0"/>
              <a:pPr/>
              <a:t>‹#›</a:t>
            </a:fld>
            <a:endParaRPr lang="en-US" dirty="0"/>
          </a:p>
        </p:txBody>
      </p:sp>
      <p:sp>
        <p:nvSpPr>
          <p:cNvPr id="5" name="Rectangle 4"/>
          <p:cNvSpPr/>
          <p:nvPr userDrawn="1"/>
        </p:nvSpPr>
        <p:spPr>
          <a:xfrm>
            <a:off x="0" y="-2"/>
            <a:ext cx="9144000" cy="6155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userDrawn="1"/>
        </p:nvSpPr>
        <p:spPr>
          <a:xfrm>
            <a:off x="192421" y="-2"/>
            <a:ext cx="8737395" cy="615553"/>
          </a:xfrm>
          <a:prstGeom prst="rect">
            <a:avLst/>
          </a:prstGeom>
          <a:solidFill>
            <a:srgbClr val="004174"/>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tx1"/>
                </a:solidFill>
                <a:effectLst>
                  <a:outerShdw blurRad="50800" dist="38100" dir="2700000" algn="tl" rotWithShape="0">
                    <a:prstClr val="black">
                      <a:alpha val="40000"/>
                    </a:prstClr>
                  </a:outerShdw>
                </a:effectLst>
                <a:latin typeface="+mj-lt"/>
                <a:ea typeface="+mn-ea"/>
                <a:cs typeface="+mn-cs"/>
              </a:rPr>
              <a:t>Faculty of Mathematics and Computer Science</a:t>
            </a:r>
            <a:br>
              <a:rPr lang="en-US" sz="1800" kern="1200" dirty="0">
                <a:solidFill>
                  <a:schemeClr val="tx1"/>
                </a:solidFill>
                <a:effectLst>
                  <a:outerShdw blurRad="50800" dist="38100" dir="2700000" algn="tl" rotWithShape="0">
                    <a:prstClr val="black">
                      <a:alpha val="40000"/>
                    </a:prstClr>
                  </a:outerShdw>
                </a:effectLst>
                <a:latin typeface="+mj-lt"/>
                <a:ea typeface="+mn-ea"/>
                <a:cs typeface="+mn-cs"/>
              </a:rPr>
            </a:br>
            <a:r>
              <a:rPr lang="en-US" sz="1600" kern="1200" dirty="0" err="1">
                <a:solidFill>
                  <a:schemeClr val="tx1"/>
                </a:solidFill>
                <a:effectLst>
                  <a:outerShdw blurRad="50800" dist="38100" dir="2700000" algn="tl" rotWithShape="0">
                    <a:prstClr val="black">
                      <a:alpha val="40000"/>
                    </a:prstClr>
                  </a:outerShdw>
                </a:effectLst>
                <a:latin typeface="+mj-lt"/>
                <a:ea typeface="+mn-ea"/>
                <a:cs typeface="+mn-cs"/>
              </a:rPr>
              <a:t>Babeș-Bolyai</a:t>
            </a:r>
            <a:r>
              <a:rPr lang="en-US" sz="1600" kern="1200" dirty="0">
                <a:solidFill>
                  <a:schemeClr val="tx1"/>
                </a:solidFill>
                <a:effectLst>
                  <a:outerShdw blurRad="50800" dist="38100" dir="2700000" algn="tl" rotWithShape="0">
                    <a:prstClr val="black">
                      <a:alpha val="40000"/>
                    </a:prstClr>
                  </a:outerShdw>
                </a:effectLst>
                <a:latin typeface="+mj-lt"/>
                <a:ea typeface="+mn-ea"/>
                <a:cs typeface="+mn-cs"/>
              </a:rPr>
              <a:t> University</a:t>
            </a:r>
            <a:endParaRPr lang="en-US" sz="1800" kern="1200" dirty="0">
              <a:solidFill>
                <a:schemeClr val="tx1"/>
              </a:solidFill>
              <a:effectLst>
                <a:outerShdw blurRad="50800" dist="38100" dir="2700000" algn="tl" rotWithShape="0">
                  <a:prstClr val="black">
                    <a:alpha val="40000"/>
                  </a:prstClr>
                </a:outerShdw>
              </a:effectLst>
              <a:latin typeface="+mj-lt"/>
              <a:ea typeface="+mn-ea"/>
              <a:cs typeface="+mn-cs"/>
            </a:endParaRPr>
          </a:p>
        </p:txBody>
      </p:sp>
    </p:spTree>
    <p:extLst>
      <p:ext uri="{BB962C8B-B14F-4D97-AF65-F5344CB8AC3E}">
        <p14:creationId xmlns:p14="http://schemas.microsoft.com/office/powerpoint/2010/main" val="31091868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Titlu si Continut ">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92422" y="987426"/>
            <a:ext cx="3386597" cy="1069974"/>
          </a:xfrm>
        </p:spPr>
        <p:txBody>
          <a:bodyPr anchor="ctr"/>
          <a:lstStyle>
            <a:lvl1pPr>
              <a:defRPr sz="2400">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3887390" y="987426"/>
            <a:ext cx="5042425" cy="5125243"/>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192421" y="2301081"/>
            <a:ext cx="3386597" cy="3811588"/>
          </a:xfrm>
        </p:spPr>
        <p:txBody>
          <a:bodyPr>
            <a:normAutofit/>
          </a:bodyPr>
          <a:lstStyle>
            <a:lvl1pPr marL="0" indent="0">
              <a:buNone/>
              <a:defRPr sz="1400">
                <a:solidFill>
                  <a:schemeClr val="bg1"/>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dirty="0"/>
              <a:t>Edit Master text styles</a:t>
            </a:r>
          </a:p>
        </p:txBody>
      </p:sp>
      <p:sp>
        <p:nvSpPr>
          <p:cNvPr id="5" name="Date Placeholder 4"/>
          <p:cNvSpPr>
            <a:spLocks noGrp="1"/>
          </p:cNvSpPr>
          <p:nvPr>
            <p:ph type="dt" sz="half" idx="10"/>
          </p:nvPr>
        </p:nvSpPr>
        <p:spPr/>
        <p:txBody>
          <a:bodyPr/>
          <a:lstStyle>
            <a:lvl1pPr>
              <a:defRPr>
                <a:solidFill>
                  <a:schemeClr val="bg1"/>
                </a:solidFill>
              </a:defRPr>
            </a:lvl1pPr>
          </a:lstStyle>
          <a:p>
            <a:fld id="{B359FE91-8333-4547-8501-BA7A2E28790A}" type="datetime1">
              <a:rPr lang="en-US" smtClean="0"/>
              <a:t>7/1/2024</a:t>
            </a:fld>
            <a:endParaRPr lang="en-US" dirty="0"/>
          </a:p>
        </p:txBody>
      </p:sp>
      <p:sp>
        <p:nvSpPr>
          <p:cNvPr id="7" name="Slide Number Placeholder 6"/>
          <p:cNvSpPr>
            <a:spLocks noGrp="1"/>
          </p:cNvSpPr>
          <p:nvPr>
            <p:ph type="sldNum" sz="quarter" idx="12"/>
          </p:nvPr>
        </p:nvSpPr>
        <p:spPr/>
        <p:txBody>
          <a:bodyPr/>
          <a:lstStyle>
            <a:lvl1pPr>
              <a:defRPr>
                <a:solidFill>
                  <a:schemeClr val="bg1"/>
                </a:solidFill>
              </a:defRPr>
            </a:lvl1pPr>
          </a:lstStyle>
          <a:p>
            <a:fld id="{F15DF4B7-D390-4743-BC4A-39E252620E6B}" type="slidenum">
              <a:rPr lang="en-US" smtClean="0"/>
              <a:pPr/>
              <a:t>‹#›</a:t>
            </a:fld>
            <a:endParaRPr lang="en-US" dirty="0"/>
          </a:p>
        </p:txBody>
      </p:sp>
      <p:sp>
        <p:nvSpPr>
          <p:cNvPr id="8" name="Rectangle 7"/>
          <p:cNvSpPr/>
          <p:nvPr userDrawn="1"/>
        </p:nvSpPr>
        <p:spPr>
          <a:xfrm>
            <a:off x="0" y="-2"/>
            <a:ext cx="9144000" cy="6155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userDrawn="1"/>
        </p:nvSpPr>
        <p:spPr>
          <a:xfrm>
            <a:off x="192421" y="-2"/>
            <a:ext cx="8737395" cy="615553"/>
          </a:xfrm>
          <a:prstGeom prst="rect">
            <a:avLst/>
          </a:prstGeom>
          <a:solidFill>
            <a:srgbClr val="004174"/>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tx1"/>
                </a:solidFill>
                <a:effectLst>
                  <a:outerShdw blurRad="50800" dist="38100" dir="2700000" algn="tl" rotWithShape="0">
                    <a:prstClr val="black">
                      <a:alpha val="40000"/>
                    </a:prstClr>
                  </a:outerShdw>
                </a:effectLst>
                <a:latin typeface="+mj-lt"/>
                <a:ea typeface="+mn-ea"/>
                <a:cs typeface="+mn-cs"/>
              </a:rPr>
              <a:t>Faculty of Mathematics and Computer Science</a:t>
            </a:r>
            <a:br>
              <a:rPr lang="en-US" sz="1800" kern="1200" dirty="0">
                <a:solidFill>
                  <a:schemeClr val="tx1"/>
                </a:solidFill>
                <a:effectLst>
                  <a:outerShdw blurRad="50800" dist="38100" dir="2700000" algn="tl" rotWithShape="0">
                    <a:prstClr val="black">
                      <a:alpha val="40000"/>
                    </a:prstClr>
                  </a:outerShdw>
                </a:effectLst>
                <a:latin typeface="+mj-lt"/>
                <a:ea typeface="+mn-ea"/>
                <a:cs typeface="+mn-cs"/>
              </a:rPr>
            </a:br>
            <a:r>
              <a:rPr lang="en-US" sz="1600" kern="1200" dirty="0" err="1">
                <a:solidFill>
                  <a:schemeClr val="tx1"/>
                </a:solidFill>
                <a:effectLst>
                  <a:outerShdw blurRad="50800" dist="38100" dir="2700000" algn="tl" rotWithShape="0">
                    <a:prstClr val="black">
                      <a:alpha val="40000"/>
                    </a:prstClr>
                  </a:outerShdw>
                </a:effectLst>
                <a:latin typeface="+mj-lt"/>
                <a:ea typeface="+mn-ea"/>
                <a:cs typeface="+mn-cs"/>
              </a:rPr>
              <a:t>Babeș-Bolyai</a:t>
            </a:r>
            <a:r>
              <a:rPr lang="en-US" sz="1600" kern="1200" dirty="0">
                <a:solidFill>
                  <a:schemeClr val="tx1"/>
                </a:solidFill>
                <a:effectLst>
                  <a:outerShdw blurRad="50800" dist="38100" dir="2700000" algn="tl" rotWithShape="0">
                    <a:prstClr val="black">
                      <a:alpha val="40000"/>
                    </a:prstClr>
                  </a:outerShdw>
                </a:effectLst>
                <a:latin typeface="+mj-lt"/>
                <a:ea typeface="+mn-ea"/>
                <a:cs typeface="+mn-cs"/>
              </a:rPr>
              <a:t> University</a:t>
            </a:r>
            <a:endParaRPr lang="en-US" sz="1800" kern="1200" dirty="0">
              <a:solidFill>
                <a:schemeClr val="tx1"/>
              </a:solidFill>
              <a:effectLst>
                <a:outerShdw blurRad="50800" dist="38100" dir="2700000" algn="tl" rotWithShape="0">
                  <a:prstClr val="black">
                    <a:alpha val="40000"/>
                  </a:prstClr>
                </a:outerShdw>
              </a:effectLst>
              <a:latin typeface="+mj-lt"/>
              <a:ea typeface="+mn-ea"/>
              <a:cs typeface="+mn-cs"/>
            </a:endParaRPr>
          </a:p>
        </p:txBody>
      </p:sp>
    </p:spTree>
    <p:extLst>
      <p:ext uri="{BB962C8B-B14F-4D97-AF65-F5344CB8AC3E}">
        <p14:creationId xmlns:p14="http://schemas.microsoft.com/office/powerpoint/2010/main" val="28536363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u si Imagin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3887391" y="987426"/>
            <a:ext cx="5042425" cy="5125243"/>
          </a:xfrm>
        </p:spPr>
        <p:txBody>
          <a:bodyPr anchor="t"/>
          <a:lstStyle>
            <a:lvl1pPr marL="0" indent="0">
              <a:buNone/>
              <a:defRPr sz="2400">
                <a:solidFill>
                  <a:schemeClr val="bg1"/>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5" name="Date Placeholder 4"/>
          <p:cNvSpPr>
            <a:spLocks noGrp="1"/>
          </p:cNvSpPr>
          <p:nvPr>
            <p:ph type="dt" sz="half" idx="10"/>
          </p:nvPr>
        </p:nvSpPr>
        <p:spPr/>
        <p:txBody>
          <a:bodyPr/>
          <a:lstStyle>
            <a:lvl1pPr>
              <a:defRPr>
                <a:solidFill>
                  <a:schemeClr val="bg1"/>
                </a:solidFill>
              </a:defRPr>
            </a:lvl1pPr>
          </a:lstStyle>
          <a:p>
            <a:fld id="{A212932D-E3A9-442E-A26D-21A4F30FC41A}" type="datetime1">
              <a:rPr lang="en-US" smtClean="0"/>
              <a:t>7/1/2024</a:t>
            </a:fld>
            <a:endParaRPr lang="en-US"/>
          </a:p>
        </p:txBody>
      </p:sp>
      <p:sp>
        <p:nvSpPr>
          <p:cNvPr id="7" name="Slide Number Placeholder 6"/>
          <p:cNvSpPr>
            <a:spLocks noGrp="1"/>
          </p:cNvSpPr>
          <p:nvPr>
            <p:ph type="sldNum" sz="quarter" idx="12"/>
          </p:nvPr>
        </p:nvSpPr>
        <p:spPr/>
        <p:txBody>
          <a:bodyPr/>
          <a:lstStyle>
            <a:lvl1pPr>
              <a:defRPr>
                <a:solidFill>
                  <a:schemeClr val="bg1"/>
                </a:solidFill>
              </a:defRPr>
            </a:lvl1pPr>
          </a:lstStyle>
          <a:p>
            <a:fld id="{F15DF4B7-D390-4743-BC4A-39E252620E6B}" type="slidenum">
              <a:rPr lang="en-US" smtClean="0"/>
              <a:pPr/>
              <a:t>‹#›</a:t>
            </a:fld>
            <a:endParaRPr lang="en-US"/>
          </a:p>
        </p:txBody>
      </p:sp>
      <p:sp>
        <p:nvSpPr>
          <p:cNvPr id="8" name="Title 1"/>
          <p:cNvSpPr>
            <a:spLocks noGrp="1"/>
          </p:cNvSpPr>
          <p:nvPr>
            <p:ph type="title"/>
          </p:nvPr>
        </p:nvSpPr>
        <p:spPr>
          <a:xfrm>
            <a:off x="192422" y="987426"/>
            <a:ext cx="3386597" cy="1069974"/>
          </a:xfrm>
        </p:spPr>
        <p:txBody>
          <a:bodyPr anchor="b"/>
          <a:lstStyle>
            <a:lvl1pPr>
              <a:defRPr sz="2400">
                <a:solidFill>
                  <a:schemeClr val="bg1"/>
                </a:solidFill>
              </a:defRPr>
            </a:lvl1pPr>
          </a:lstStyle>
          <a:p>
            <a:r>
              <a:rPr lang="en-US" dirty="0"/>
              <a:t>Click to edit Master title style</a:t>
            </a:r>
          </a:p>
        </p:txBody>
      </p:sp>
      <p:sp>
        <p:nvSpPr>
          <p:cNvPr id="9" name="Text Placeholder 3"/>
          <p:cNvSpPr>
            <a:spLocks noGrp="1"/>
          </p:cNvSpPr>
          <p:nvPr>
            <p:ph type="body" sz="half" idx="2"/>
          </p:nvPr>
        </p:nvSpPr>
        <p:spPr>
          <a:xfrm>
            <a:off x="192421" y="2301081"/>
            <a:ext cx="3386597" cy="3811588"/>
          </a:xfrm>
        </p:spPr>
        <p:txBody>
          <a:bodyPr>
            <a:normAutofit/>
          </a:bodyPr>
          <a:lstStyle>
            <a:lvl1pPr marL="0" indent="0">
              <a:buNone/>
              <a:defRPr sz="1400">
                <a:solidFill>
                  <a:schemeClr val="bg1"/>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dirty="0"/>
              <a:t>Edit Master text styles</a:t>
            </a:r>
          </a:p>
        </p:txBody>
      </p:sp>
      <p:sp>
        <p:nvSpPr>
          <p:cNvPr id="10" name="Rectangle 9"/>
          <p:cNvSpPr/>
          <p:nvPr userDrawn="1"/>
        </p:nvSpPr>
        <p:spPr>
          <a:xfrm>
            <a:off x="0" y="-2"/>
            <a:ext cx="9144000" cy="6155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userDrawn="1"/>
        </p:nvSpPr>
        <p:spPr>
          <a:xfrm>
            <a:off x="192421" y="-2"/>
            <a:ext cx="8737395" cy="615553"/>
          </a:xfrm>
          <a:prstGeom prst="rect">
            <a:avLst/>
          </a:prstGeom>
          <a:solidFill>
            <a:srgbClr val="004174"/>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tx1"/>
                </a:solidFill>
                <a:effectLst>
                  <a:outerShdw blurRad="50800" dist="38100" dir="2700000" algn="tl" rotWithShape="0">
                    <a:prstClr val="black">
                      <a:alpha val="40000"/>
                    </a:prstClr>
                  </a:outerShdw>
                </a:effectLst>
                <a:latin typeface="+mj-lt"/>
                <a:ea typeface="+mn-ea"/>
                <a:cs typeface="+mn-cs"/>
              </a:rPr>
              <a:t>Faculty of Mathematics and Computer Science</a:t>
            </a:r>
            <a:br>
              <a:rPr lang="en-US" sz="1800" kern="1200" dirty="0">
                <a:solidFill>
                  <a:schemeClr val="tx1"/>
                </a:solidFill>
                <a:effectLst>
                  <a:outerShdw blurRad="50800" dist="38100" dir="2700000" algn="tl" rotWithShape="0">
                    <a:prstClr val="black">
                      <a:alpha val="40000"/>
                    </a:prstClr>
                  </a:outerShdw>
                </a:effectLst>
                <a:latin typeface="+mj-lt"/>
                <a:ea typeface="+mn-ea"/>
                <a:cs typeface="+mn-cs"/>
              </a:rPr>
            </a:br>
            <a:r>
              <a:rPr lang="en-US" sz="1600" kern="1200" dirty="0" err="1">
                <a:solidFill>
                  <a:schemeClr val="tx1"/>
                </a:solidFill>
                <a:effectLst>
                  <a:outerShdw blurRad="50800" dist="38100" dir="2700000" algn="tl" rotWithShape="0">
                    <a:prstClr val="black">
                      <a:alpha val="40000"/>
                    </a:prstClr>
                  </a:outerShdw>
                </a:effectLst>
                <a:latin typeface="+mj-lt"/>
                <a:ea typeface="+mn-ea"/>
                <a:cs typeface="+mn-cs"/>
              </a:rPr>
              <a:t>Babeș-Bolyai</a:t>
            </a:r>
            <a:r>
              <a:rPr lang="en-US" sz="1600" kern="1200" dirty="0">
                <a:solidFill>
                  <a:schemeClr val="tx1"/>
                </a:solidFill>
                <a:effectLst>
                  <a:outerShdw blurRad="50800" dist="38100" dir="2700000" algn="tl" rotWithShape="0">
                    <a:prstClr val="black">
                      <a:alpha val="40000"/>
                    </a:prstClr>
                  </a:outerShdw>
                </a:effectLst>
                <a:latin typeface="+mj-lt"/>
                <a:ea typeface="+mn-ea"/>
                <a:cs typeface="+mn-cs"/>
              </a:rPr>
              <a:t> University</a:t>
            </a:r>
            <a:endParaRPr lang="en-US" sz="1800" kern="1200" dirty="0">
              <a:solidFill>
                <a:schemeClr val="tx1"/>
              </a:solidFill>
              <a:effectLst>
                <a:outerShdw blurRad="50800" dist="38100" dir="2700000" algn="tl" rotWithShape="0">
                  <a:prstClr val="black">
                    <a:alpha val="40000"/>
                  </a:prstClr>
                </a:outerShdw>
              </a:effectLst>
              <a:latin typeface="+mj-lt"/>
              <a:ea typeface="+mn-ea"/>
              <a:cs typeface="+mn-cs"/>
            </a:endParaRPr>
          </a:p>
        </p:txBody>
      </p:sp>
    </p:spTree>
    <p:extLst>
      <p:ext uri="{BB962C8B-B14F-4D97-AF65-F5344CB8AC3E}">
        <p14:creationId xmlns:p14="http://schemas.microsoft.com/office/powerpoint/2010/main" val="15837167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8">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92423" y="876854"/>
            <a:ext cx="8737394" cy="769383"/>
          </a:xfrm>
          <a:prstGeom prst="rect">
            <a:avLst/>
          </a:prstGeom>
          <a:noFill/>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92421" y="1825625"/>
            <a:ext cx="8737395"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192422" y="6356351"/>
            <a:ext cx="2057400" cy="365125"/>
          </a:xfrm>
          <a:prstGeom prst="rect">
            <a:avLst/>
          </a:prstGeom>
        </p:spPr>
        <p:txBody>
          <a:bodyPr vert="horz" lIns="91440" tIns="45720" rIns="91440" bIns="45720" rtlCol="0" anchor="ctr"/>
          <a:lstStyle>
            <a:lvl1pPr algn="l">
              <a:defRPr sz="900">
                <a:solidFill>
                  <a:schemeClr val="bg1"/>
                </a:solidFill>
              </a:defRPr>
            </a:lvl1pPr>
          </a:lstStyle>
          <a:p>
            <a:fld id="{7CBF6060-4C2B-4509-BCF7-2CC9DB7F703F}" type="datetime1">
              <a:rPr lang="en-US" smtClean="0"/>
              <a:pPr/>
              <a:t>7/1/2024</a:t>
            </a:fld>
            <a:endParaRPr lang="en-US" dirty="0"/>
          </a:p>
        </p:txBody>
      </p:sp>
      <p:sp>
        <p:nvSpPr>
          <p:cNvPr id="6" name="Slide Number Placeholder 5"/>
          <p:cNvSpPr>
            <a:spLocks noGrp="1"/>
          </p:cNvSpPr>
          <p:nvPr>
            <p:ph type="sldNum" sz="quarter" idx="4"/>
          </p:nvPr>
        </p:nvSpPr>
        <p:spPr>
          <a:xfrm>
            <a:off x="6872416" y="6361329"/>
            <a:ext cx="2057400" cy="365125"/>
          </a:xfrm>
          <a:prstGeom prst="rect">
            <a:avLst/>
          </a:prstGeom>
        </p:spPr>
        <p:txBody>
          <a:bodyPr vert="horz" lIns="91440" tIns="45720" rIns="91440" bIns="45720" rtlCol="0" anchor="ctr"/>
          <a:lstStyle>
            <a:lvl1pPr algn="r">
              <a:defRPr sz="900">
                <a:solidFill>
                  <a:schemeClr val="bg1"/>
                </a:solidFill>
              </a:defRPr>
            </a:lvl1pPr>
          </a:lstStyle>
          <a:p>
            <a:fld id="{F15DF4B7-D390-4743-BC4A-39E252620E6B}" type="slidenum">
              <a:rPr lang="en-US" smtClean="0"/>
              <a:pPr/>
              <a:t>‹#›</a:t>
            </a:fld>
            <a:endParaRPr lang="en-US" dirty="0"/>
          </a:p>
        </p:txBody>
      </p:sp>
    </p:spTree>
    <p:extLst>
      <p:ext uri="{BB962C8B-B14F-4D97-AF65-F5344CB8AC3E}">
        <p14:creationId xmlns:p14="http://schemas.microsoft.com/office/powerpoint/2010/main" val="1527602936"/>
      </p:ext>
    </p:extLst>
  </p:cSld>
  <p:clrMap bg1="dk1" tx1="lt1" bg2="dk2" tx2="lt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 id="2147483750" r:id="rId12"/>
    <p:sldLayoutId id="2147483751" r:id="rId13"/>
    <p:sldLayoutId id="2147483752" r:id="rId14"/>
    <p:sldLayoutId id="2147483753" r:id="rId15"/>
    <p:sldLayoutId id="2147483755" r:id="rId16"/>
  </p:sldLayoutIdLst>
  <p:hf hdr="0" ftr="0"/>
  <p:txStyles>
    <p:titleStyle>
      <a:lvl1pPr algn="l" defTabSz="685800" rtl="0" eaLnBrk="1" latinLnBrk="0" hangingPunct="1">
        <a:lnSpc>
          <a:spcPct val="100000"/>
        </a:lnSpc>
        <a:spcBef>
          <a:spcPct val="0"/>
        </a:spcBef>
        <a:buNone/>
        <a:defRPr sz="3600" b="0" kern="1200">
          <a:solidFill>
            <a:schemeClr val="bg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400" kern="1200">
          <a:solidFill>
            <a:schemeClr val="bg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2000" kern="1200">
          <a:solidFill>
            <a:schemeClr val="bg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600" kern="1200">
          <a:solidFill>
            <a:schemeClr val="bg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400" kern="1200">
          <a:solidFill>
            <a:schemeClr val="bg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400" kern="1200">
          <a:solidFill>
            <a:schemeClr val="bg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2.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chart" Target="../charts/chart2.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sz="3600" dirty="0">
                <a:solidFill>
                  <a:schemeClr val="tx1"/>
                </a:solidFill>
              </a:rPr>
              <a:t>Neural Networks based Automated</a:t>
            </a:r>
            <a:br>
              <a:rPr lang="en-US" sz="3600" dirty="0">
                <a:solidFill>
                  <a:schemeClr val="tx1"/>
                </a:solidFill>
              </a:rPr>
            </a:br>
            <a:r>
              <a:rPr lang="en-US" sz="3600" dirty="0">
                <a:solidFill>
                  <a:schemeClr val="tx1"/>
                </a:solidFill>
              </a:rPr>
              <a:t>Test Oracles</a:t>
            </a:r>
          </a:p>
        </p:txBody>
      </p:sp>
      <p:sp>
        <p:nvSpPr>
          <p:cNvPr id="7" name="Text Placeholder 6"/>
          <p:cNvSpPr>
            <a:spLocks noGrp="1"/>
          </p:cNvSpPr>
          <p:nvPr>
            <p:ph type="body" sz="half" idx="2"/>
          </p:nvPr>
        </p:nvSpPr>
        <p:spPr/>
        <p:txBody>
          <a:bodyPr>
            <a:normAutofit fontScale="92500" lnSpcReduction="20000"/>
          </a:bodyPr>
          <a:lstStyle/>
          <a:p>
            <a:r>
              <a:rPr lang="en-US" dirty="0"/>
              <a:t>Author,</a:t>
            </a:r>
          </a:p>
          <a:p>
            <a:r>
              <a:rPr lang="en-US" dirty="0"/>
              <a:t>Vulcan Mihai-Aron</a:t>
            </a:r>
          </a:p>
          <a:p>
            <a:endParaRPr lang="en-US" dirty="0"/>
          </a:p>
          <a:p>
            <a:r>
              <a:rPr lang="en-US" dirty="0"/>
              <a:t>Supervisor,</a:t>
            </a:r>
          </a:p>
          <a:p>
            <a:r>
              <a:rPr lang="en-US" dirty="0"/>
              <a:t>Assoc. Prof. Habil. Vescan Andreea, PhD</a:t>
            </a:r>
          </a:p>
        </p:txBody>
      </p:sp>
    </p:spTree>
    <p:extLst>
      <p:ext uri="{BB962C8B-B14F-4D97-AF65-F5344CB8AC3E}">
        <p14:creationId xmlns:p14="http://schemas.microsoft.com/office/powerpoint/2010/main" val="7419641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A5A15D-C555-46F0-A4BB-2CE87F5CE3F5}"/>
              </a:ext>
            </a:extLst>
          </p:cNvPr>
          <p:cNvSpPr>
            <a:spLocks noGrp="1"/>
          </p:cNvSpPr>
          <p:nvPr>
            <p:ph type="title"/>
          </p:nvPr>
        </p:nvSpPr>
        <p:spPr/>
        <p:txBody>
          <a:bodyPr>
            <a:normAutofit/>
          </a:bodyPr>
          <a:lstStyle/>
          <a:p>
            <a:r>
              <a:rPr lang="en-US" dirty="0"/>
              <a:t>Design of Experiments</a:t>
            </a:r>
          </a:p>
        </p:txBody>
      </p:sp>
      <p:pic>
        <p:nvPicPr>
          <p:cNvPr id="7" name="Content Placeholder 6" descr="A diagram of a research process&#10;&#10;Description automatically generated">
            <a:extLst>
              <a:ext uri="{FF2B5EF4-FFF2-40B4-BE49-F238E27FC236}">
                <a16:creationId xmlns:a16="http://schemas.microsoft.com/office/drawing/2014/main" id="{96FA46D4-ACAD-C953-4FEB-F052C28ADA5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49611" y="1825625"/>
            <a:ext cx="4422554" cy="4351338"/>
          </a:xfrm>
        </p:spPr>
      </p:pic>
      <p:sp>
        <p:nvSpPr>
          <p:cNvPr id="4" name="Date Placeholder 3">
            <a:extLst>
              <a:ext uri="{FF2B5EF4-FFF2-40B4-BE49-F238E27FC236}">
                <a16:creationId xmlns:a16="http://schemas.microsoft.com/office/drawing/2014/main" id="{D30DE26E-C782-FB9D-310F-2EAC7E578B8F}"/>
              </a:ext>
            </a:extLst>
          </p:cNvPr>
          <p:cNvSpPr>
            <a:spLocks noGrp="1"/>
          </p:cNvSpPr>
          <p:nvPr>
            <p:ph type="dt" sz="half" idx="10"/>
          </p:nvPr>
        </p:nvSpPr>
        <p:spPr/>
        <p:txBody>
          <a:bodyPr/>
          <a:lstStyle/>
          <a:p>
            <a:fld id="{23E9C8A1-DF9D-411C-8C5F-FC9619BF422F}" type="datetime1">
              <a:rPr lang="en-US" smtClean="0"/>
              <a:t>7/1/2024</a:t>
            </a:fld>
            <a:endParaRPr lang="en-US" dirty="0"/>
          </a:p>
        </p:txBody>
      </p:sp>
      <p:sp>
        <p:nvSpPr>
          <p:cNvPr id="5" name="Slide Number Placeholder 4">
            <a:extLst>
              <a:ext uri="{FF2B5EF4-FFF2-40B4-BE49-F238E27FC236}">
                <a16:creationId xmlns:a16="http://schemas.microsoft.com/office/drawing/2014/main" id="{42BFC579-C3B7-BF5C-294E-B983AA03A638}"/>
              </a:ext>
            </a:extLst>
          </p:cNvPr>
          <p:cNvSpPr>
            <a:spLocks noGrp="1"/>
          </p:cNvSpPr>
          <p:nvPr>
            <p:ph type="sldNum" sz="quarter" idx="12"/>
          </p:nvPr>
        </p:nvSpPr>
        <p:spPr/>
        <p:txBody>
          <a:bodyPr/>
          <a:lstStyle/>
          <a:p>
            <a:fld id="{F15DF4B7-D390-4743-BC4A-39E252620E6B}" type="slidenum">
              <a:rPr lang="en-US" smtClean="0"/>
              <a:pPr/>
              <a:t>10</a:t>
            </a:fld>
            <a:endParaRPr lang="en-US" dirty="0"/>
          </a:p>
        </p:txBody>
      </p:sp>
    </p:spTree>
    <p:extLst>
      <p:ext uri="{BB962C8B-B14F-4D97-AF65-F5344CB8AC3E}">
        <p14:creationId xmlns:p14="http://schemas.microsoft.com/office/powerpoint/2010/main" val="26103547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3D8BE0-0E46-613E-AC8B-A1EDB08A4949}"/>
              </a:ext>
            </a:extLst>
          </p:cNvPr>
          <p:cNvSpPr>
            <a:spLocks noGrp="1"/>
          </p:cNvSpPr>
          <p:nvPr>
            <p:ph type="title"/>
          </p:nvPr>
        </p:nvSpPr>
        <p:spPr>
          <a:xfrm>
            <a:off x="45719" y="840278"/>
            <a:ext cx="9052560" cy="769383"/>
          </a:xfrm>
        </p:spPr>
        <p:txBody>
          <a:bodyPr>
            <a:noAutofit/>
          </a:bodyPr>
          <a:lstStyle/>
          <a:p>
            <a:r>
              <a:rPr lang="en-US" sz="3200" dirty="0"/>
              <a:t>Comparison with other research Results on Triangle Dataset</a:t>
            </a:r>
          </a:p>
        </p:txBody>
      </p:sp>
      <p:sp>
        <p:nvSpPr>
          <p:cNvPr id="4" name="Date Placeholder 3">
            <a:extLst>
              <a:ext uri="{FF2B5EF4-FFF2-40B4-BE49-F238E27FC236}">
                <a16:creationId xmlns:a16="http://schemas.microsoft.com/office/drawing/2014/main" id="{21C1F257-AEFD-5B11-E903-C9DC93E3554B}"/>
              </a:ext>
            </a:extLst>
          </p:cNvPr>
          <p:cNvSpPr>
            <a:spLocks noGrp="1"/>
          </p:cNvSpPr>
          <p:nvPr>
            <p:ph type="dt" sz="half" idx="10"/>
          </p:nvPr>
        </p:nvSpPr>
        <p:spPr/>
        <p:txBody>
          <a:bodyPr/>
          <a:lstStyle/>
          <a:p>
            <a:fld id="{23E9C8A1-DF9D-411C-8C5F-FC9619BF422F}" type="datetime1">
              <a:rPr lang="en-US" smtClean="0"/>
              <a:t>7/1/2024</a:t>
            </a:fld>
            <a:endParaRPr lang="en-US" dirty="0"/>
          </a:p>
        </p:txBody>
      </p:sp>
      <p:sp>
        <p:nvSpPr>
          <p:cNvPr id="5" name="Slide Number Placeholder 4">
            <a:extLst>
              <a:ext uri="{FF2B5EF4-FFF2-40B4-BE49-F238E27FC236}">
                <a16:creationId xmlns:a16="http://schemas.microsoft.com/office/drawing/2014/main" id="{2A2BFD22-9D13-FCDC-5E6B-749BA6D4C74C}"/>
              </a:ext>
            </a:extLst>
          </p:cNvPr>
          <p:cNvSpPr>
            <a:spLocks noGrp="1"/>
          </p:cNvSpPr>
          <p:nvPr>
            <p:ph type="sldNum" sz="quarter" idx="12"/>
          </p:nvPr>
        </p:nvSpPr>
        <p:spPr/>
        <p:txBody>
          <a:bodyPr/>
          <a:lstStyle/>
          <a:p>
            <a:fld id="{F15DF4B7-D390-4743-BC4A-39E252620E6B}" type="slidenum">
              <a:rPr lang="en-US" smtClean="0"/>
              <a:pPr/>
              <a:t>11</a:t>
            </a:fld>
            <a:endParaRPr lang="en-US" dirty="0"/>
          </a:p>
        </p:txBody>
      </p:sp>
      <p:pic>
        <p:nvPicPr>
          <p:cNvPr id="11" name="Content Placeholder 10" descr="A graph of different colored bars&#10;&#10;Description automatically generated with medium confidence">
            <a:extLst>
              <a:ext uri="{FF2B5EF4-FFF2-40B4-BE49-F238E27FC236}">
                <a16:creationId xmlns:a16="http://schemas.microsoft.com/office/drawing/2014/main" id="{05CAA364-D0F7-D988-D220-2950AF5C7A29}"/>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386396" y="2024264"/>
            <a:ext cx="6371205" cy="3912506"/>
          </a:xfrm>
        </p:spPr>
      </p:pic>
    </p:spTree>
    <p:extLst>
      <p:ext uri="{BB962C8B-B14F-4D97-AF65-F5344CB8AC3E}">
        <p14:creationId xmlns:p14="http://schemas.microsoft.com/office/powerpoint/2010/main" val="29524687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74EAA6-62BC-6320-B740-A2E75789B2D1}"/>
              </a:ext>
            </a:extLst>
          </p:cNvPr>
          <p:cNvSpPr>
            <a:spLocks noGrp="1"/>
          </p:cNvSpPr>
          <p:nvPr>
            <p:ph type="title"/>
          </p:nvPr>
        </p:nvSpPr>
        <p:spPr/>
        <p:txBody>
          <a:bodyPr/>
          <a:lstStyle/>
          <a:p>
            <a:r>
              <a:rPr lang="en-US" dirty="0"/>
              <a:t>Replication Study Results + New Studies</a:t>
            </a:r>
          </a:p>
        </p:txBody>
      </p:sp>
      <p:sp>
        <p:nvSpPr>
          <p:cNvPr id="4" name="Date Placeholder 3">
            <a:extLst>
              <a:ext uri="{FF2B5EF4-FFF2-40B4-BE49-F238E27FC236}">
                <a16:creationId xmlns:a16="http://schemas.microsoft.com/office/drawing/2014/main" id="{D23D98B0-F0D9-66FC-FDA9-2824A894B14C}"/>
              </a:ext>
            </a:extLst>
          </p:cNvPr>
          <p:cNvSpPr>
            <a:spLocks noGrp="1"/>
          </p:cNvSpPr>
          <p:nvPr>
            <p:ph type="dt" sz="half" idx="10"/>
          </p:nvPr>
        </p:nvSpPr>
        <p:spPr/>
        <p:txBody>
          <a:bodyPr/>
          <a:lstStyle/>
          <a:p>
            <a:fld id="{23E9C8A1-DF9D-411C-8C5F-FC9619BF422F}" type="datetime1">
              <a:rPr lang="en-US" smtClean="0"/>
              <a:t>7/1/2024</a:t>
            </a:fld>
            <a:endParaRPr lang="en-US" dirty="0"/>
          </a:p>
        </p:txBody>
      </p:sp>
      <p:sp>
        <p:nvSpPr>
          <p:cNvPr id="5" name="Slide Number Placeholder 4">
            <a:extLst>
              <a:ext uri="{FF2B5EF4-FFF2-40B4-BE49-F238E27FC236}">
                <a16:creationId xmlns:a16="http://schemas.microsoft.com/office/drawing/2014/main" id="{702C7542-C36B-9248-FAC3-696FC13B53BD}"/>
              </a:ext>
            </a:extLst>
          </p:cNvPr>
          <p:cNvSpPr>
            <a:spLocks noGrp="1"/>
          </p:cNvSpPr>
          <p:nvPr>
            <p:ph type="sldNum" sz="quarter" idx="12"/>
          </p:nvPr>
        </p:nvSpPr>
        <p:spPr/>
        <p:txBody>
          <a:bodyPr/>
          <a:lstStyle/>
          <a:p>
            <a:fld id="{F15DF4B7-D390-4743-BC4A-39E252620E6B}" type="slidenum">
              <a:rPr lang="en-US" smtClean="0"/>
              <a:pPr/>
              <a:t>12</a:t>
            </a:fld>
            <a:endParaRPr lang="en-US" dirty="0"/>
          </a:p>
        </p:txBody>
      </p:sp>
      <p:graphicFrame>
        <p:nvGraphicFramePr>
          <p:cNvPr id="6" name="Content Placeholder 6">
            <a:extLst>
              <a:ext uri="{FF2B5EF4-FFF2-40B4-BE49-F238E27FC236}">
                <a16:creationId xmlns:a16="http://schemas.microsoft.com/office/drawing/2014/main" id="{F925B814-3213-A8E1-BEE9-A315F28F9F49}"/>
              </a:ext>
            </a:extLst>
          </p:cNvPr>
          <p:cNvGraphicFramePr>
            <a:graphicFrameLocks noGrp="1"/>
          </p:cNvGraphicFramePr>
          <p:nvPr>
            <p:ph idx="1"/>
            <p:extLst>
              <p:ext uri="{D42A27DB-BD31-4B8C-83A1-F6EECF244321}">
                <p14:modId xmlns:p14="http://schemas.microsoft.com/office/powerpoint/2010/main" val="2103952937"/>
              </p:ext>
            </p:extLst>
          </p:nvPr>
        </p:nvGraphicFramePr>
        <p:xfrm>
          <a:off x="203200" y="2316480"/>
          <a:ext cx="8737600" cy="1854200"/>
        </p:xfrm>
        <a:graphic>
          <a:graphicData uri="http://schemas.openxmlformats.org/drawingml/2006/table">
            <a:tbl>
              <a:tblPr firstRow="1" bandRow="1">
                <a:tableStyleId>{5C22544A-7EE6-4342-B048-85BDC9FD1C3A}</a:tableStyleId>
              </a:tblPr>
              <a:tblGrid>
                <a:gridCol w="1747520">
                  <a:extLst>
                    <a:ext uri="{9D8B030D-6E8A-4147-A177-3AD203B41FA5}">
                      <a16:colId xmlns:a16="http://schemas.microsoft.com/office/drawing/2014/main" val="2896305033"/>
                    </a:ext>
                  </a:extLst>
                </a:gridCol>
                <a:gridCol w="1747520">
                  <a:extLst>
                    <a:ext uri="{9D8B030D-6E8A-4147-A177-3AD203B41FA5}">
                      <a16:colId xmlns:a16="http://schemas.microsoft.com/office/drawing/2014/main" val="4227009234"/>
                    </a:ext>
                  </a:extLst>
                </a:gridCol>
                <a:gridCol w="1747520">
                  <a:extLst>
                    <a:ext uri="{9D8B030D-6E8A-4147-A177-3AD203B41FA5}">
                      <a16:colId xmlns:a16="http://schemas.microsoft.com/office/drawing/2014/main" val="1281140594"/>
                    </a:ext>
                  </a:extLst>
                </a:gridCol>
                <a:gridCol w="1747520">
                  <a:extLst>
                    <a:ext uri="{9D8B030D-6E8A-4147-A177-3AD203B41FA5}">
                      <a16:colId xmlns:a16="http://schemas.microsoft.com/office/drawing/2014/main" val="3263235874"/>
                    </a:ext>
                  </a:extLst>
                </a:gridCol>
                <a:gridCol w="1747520">
                  <a:extLst>
                    <a:ext uri="{9D8B030D-6E8A-4147-A177-3AD203B41FA5}">
                      <a16:colId xmlns:a16="http://schemas.microsoft.com/office/drawing/2014/main" val="1375135993"/>
                    </a:ext>
                  </a:extLst>
                </a:gridCol>
              </a:tblGrid>
              <a:tr h="370840">
                <a:tc>
                  <a:txBody>
                    <a:bodyPr/>
                    <a:lstStyle/>
                    <a:p>
                      <a:endParaRPr lang="en-US" dirty="0"/>
                    </a:p>
                  </a:txBody>
                  <a:tcPr/>
                </a:tc>
                <a:tc gridSpan="2">
                  <a:txBody>
                    <a:bodyPr/>
                    <a:lstStyle/>
                    <a:p>
                      <a:pPr algn="ctr"/>
                      <a:r>
                        <a:rPr lang="en-US" dirty="0"/>
                        <a:t>ANN</a:t>
                      </a:r>
                    </a:p>
                  </a:txBody>
                  <a:tcPr anchor="ctr"/>
                </a:tc>
                <a:tc hMerge="1">
                  <a:txBody>
                    <a:bodyPr/>
                    <a:lstStyle/>
                    <a:p>
                      <a:endParaRPr lang="en-US" dirty="0"/>
                    </a:p>
                  </a:txBody>
                  <a:tcPr/>
                </a:tc>
                <a:tc gridSpan="2">
                  <a:txBody>
                    <a:bodyPr/>
                    <a:lstStyle/>
                    <a:p>
                      <a:pPr algn="ctr"/>
                      <a:r>
                        <a:rPr lang="en-US" dirty="0"/>
                        <a:t>RBF</a:t>
                      </a:r>
                    </a:p>
                  </a:txBody>
                  <a:tcPr anchor="ctr"/>
                </a:tc>
                <a:tc hMerge="1">
                  <a:txBody>
                    <a:bodyPr/>
                    <a:lstStyle/>
                    <a:p>
                      <a:endParaRPr lang="en-US" dirty="0"/>
                    </a:p>
                  </a:txBody>
                  <a:tcPr/>
                </a:tc>
                <a:extLst>
                  <a:ext uri="{0D108BD9-81ED-4DB2-BD59-A6C34878D82A}">
                    <a16:rowId xmlns:a16="http://schemas.microsoft.com/office/drawing/2014/main" val="4267604479"/>
                  </a:ext>
                </a:extLst>
              </a:tr>
              <a:tr h="370840">
                <a:tc>
                  <a:txBody>
                    <a:bodyPr/>
                    <a:lstStyle/>
                    <a:p>
                      <a:r>
                        <a:rPr lang="en-US" dirty="0"/>
                        <a:t>Parameters</a:t>
                      </a:r>
                    </a:p>
                  </a:txBody>
                  <a:tcPr/>
                </a:tc>
                <a:tc>
                  <a:txBody>
                    <a:bodyPr/>
                    <a:lstStyle/>
                    <a:p>
                      <a:r>
                        <a:rPr lang="en-US" dirty="0"/>
                        <a:t>MRE</a:t>
                      </a:r>
                    </a:p>
                  </a:txBody>
                  <a:tcPr/>
                </a:tc>
                <a:tc>
                  <a:txBody>
                    <a:bodyPr/>
                    <a:lstStyle/>
                    <a:p>
                      <a:r>
                        <a:rPr lang="en-US" dirty="0"/>
                        <a:t>MARE</a:t>
                      </a:r>
                    </a:p>
                  </a:txBody>
                  <a:tcPr/>
                </a:tc>
                <a:tc>
                  <a:txBody>
                    <a:bodyPr/>
                    <a:lstStyle/>
                    <a:p>
                      <a:r>
                        <a:rPr lang="en-US" dirty="0"/>
                        <a:t>MRE</a:t>
                      </a:r>
                    </a:p>
                  </a:txBody>
                  <a:tcPr/>
                </a:tc>
                <a:tc>
                  <a:txBody>
                    <a:bodyPr/>
                    <a:lstStyle/>
                    <a:p>
                      <a:r>
                        <a:rPr lang="en-US" dirty="0"/>
                        <a:t>MARE</a:t>
                      </a:r>
                    </a:p>
                  </a:txBody>
                  <a:tcPr/>
                </a:tc>
                <a:extLst>
                  <a:ext uri="{0D108BD9-81ED-4DB2-BD59-A6C34878D82A}">
                    <a16:rowId xmlns:a16="http://schemas.microsoft.com/office/drawing/2014/main" val="528252174"/>
                  </a:ext>
                </a:extLst>
              </a:tr>
              <a:tr h="370840">
                <a:tc>
                  <a:txBody>
                    <a:bodyPr/>
                    <a:lstStyle/>
                    <a:p>
                      <a:r>
                        <a:rPr lang="en-US" dirty="0"/>
                        <a:t>Triangle Dataset</a:t>
                      </a:r>
                    </a:p>
                  </a:txBody>
                  <a:tcPr/>
                </a:tc>
                <a:tc>
                  <a:txBody>
                    <a:bodyPr/>
                    <a:lstStyle/>
                    <a:p>
                      <a:r>
                        <a:rPr lang="en-US" dirty="0"/>
                        <a:t>0.01</a:t>
                      </a:r>
                    </a:p>
                  </a:txBody>
                  <a:tcPr/>
                </a:tc>
                <a:tc>
                  <a:txBody>
                    <a:bodyPr/>
                    <a:lstStyle/>
                    <a:p>
                      <a:r>
                        <a:rPr lang="en-US" dirty="0"/>
                        <a:t>0.12</a:t>
                      </a:r>
                    </a:p>
                  </a:txBody>
                  <a:tcPr/>
                </a:tc>
                <a:tc>
                  <a:txBody>
                    <a:bodyPr/>
                    <a:lstStyle/>
                    <a:p>
                      <a:r>
                        <a:rPr lang="en-US" dirty="0"/>
                        <a:t>0.02</a:t>
                      </a:r>
                    </a:p>
                  </a:txBody>
                  <a:tcPr/>
                </a:tc>
                <a:tc>
                  <a:txBody>
                    <a:bodyPr/>
                    <a:lstStyle/>
                    <a:p>
                      <a:r>
                        <a:rPr lang="en-US" dirty="0"/>
                        <a:t>0.23</a:t>
                      </a:r>
                    </a:p>
                  </a:txBody>
                  <a:tcPr/>
                </a:tc>
                <a:extLst>
                  <a:ext uri="{0D108BD9-81ED-4DB2-BD59-A6C34878D82A}">
                    <a16:rowId xmlns:a16="http://schemas.microsoft.com/office/drawing/2014/main" val="3879433557"/>
                  </a:ext>
                </a:extLst>
              </a:tr>
              <a:tr h="370840">
                <a:tc>
                  <a:txBody>
                    <a:bodyPr/>
                    <a:lstStyle/>
                    <a:p>
                      <a:r>
                        <a:rPr lang="en-US" dirty="0"/>
                        <a:t>Bank Credit Dataset</a:t>
                      </a:r>
                    </a:p>
                  </a:txBody>
                  <a:tcPr/>
                </a:tc>
                <a:tc>
                  <a:txBody>
                    <a:bodyPr/>
                    <a:lstStyle/>
                    <a:p>
                      <a:r>
                        <a:rPr lang="en-US" dirty="0"/>
                        <a:t>-0.1</a:t>
                      </a:r>
                    </a:p>
                  </a:txBody>
                  <a:tcPr/>
                </a:tc>
                <a:tc>
                  <a:txBody>
                    <a:bodyPr/>
                    <a:lstStyle/>
                    <a:p>
                      <a:r>
                        <a:rPr lang="en-US" dirty="0"/>
                        <a:t>0.23</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dirty="0"/>
                        <a:t>-0.02</a:t>
                      </a:r>
                    </a:p>
                  </a:txBody>
                  <a:tcPr/>
                </a:tc>
                <a:tc>
                  <a:txBody>
                    <a:bodyPr/>
                    <a:lstStyle/>
                    <a:p>
                      <a:r>
                        <a:rPr lang="en-US" dirty="0"/>
                        <a:t>0.09</a:t>
                      </a:r>
                    </a:p>
                  </a:txBody>
                  <a:tcPr/>
                </a:tc>
                <a:extLst>
                  <a:ext uri="{0D108BD9-81ED-4DB2-BD59-A6C34878D82A}">
                    <a16:rowId xmlns:a16="http://schemas.microsoft.com/office/drawing/2014/main" val="4062921760"/>
                  </a:ext>
                </a:extLst>
              </a:tr>
              <a:tr h="370840">
                <a:tc>
                  <a:txBody>
                    <a:bodyPr/>
                    <a:lstStyle/>
                    <a:p>
                      <a:r>
                        <a:rPr lang="en-US" dirty="0"/>
                        <a:t>Heart Risk Dataset</a:t>
                      </a:r>
                    </a:p>
                  </a:txBody>
                  <a:tcPr/>
                </a:tc>
                <a:tc>
                  <a:txBody>
                    <a:bodyPr/>
                    <a:lstStyle/>
                    <a:p>
                      <a:r>
                        <a:rPr lang="en-US" dirty="0"/>
                        <a:t>-0.07</a:t>
                      </a:r>
                    </a:p>
                  </a:txBody>
                  <a:tcPr/>
                </a:tc>
                <a:tc>
                  <a:txBody>
                    <a:bodyPr/>
                    <a:lstStyle/>
                    <a:p>
                      <a:r>
                        <a:rPr lang="en-US" dirty="0"/>
                        <a:t>0.19</a:t>
                      </a:r>
                    </a:p>
                  </a:txBody>
                  <a:tcPr/>
                </a:tc>
                <a:tc>
                  <a:txBody>
                    <a:bodyPr/>
                    <a:lstStyle/>
                    <a:p>
                      <a:r>
                        <a:rPr lang="en-US" dirty="0"/>
                        <a:t>-0.05</a:t>
                      </a:r>
                    </a:p>
                  </a:txBody>
                  <a:tcPr/>
                </a:tc>
                <a:tc>
                  <a:txBody>
                    <a:bodyPr/>
                    <a:lstStyle/>
                    <a:p>
                      <a:r>
                        <a:rPr lang="en-US" dirty="0"/>
                        <a:t>0.12</a:t>
                      </a:r>
                    </a:p>
                  </a:txBody>
                  <a:tcPr/>
                </a:tc>
                <a:extLst>
                  <a:ext uri="{0D108BD9-81ED-4DB2-BD59-A6C34878D82A}">
                    <a16:rowId xmlns:a16="http://schemas.microsoft.com/office/drawing/2014/main" val="1993742126"/>
                  </a:ext>
                </a:extLst>
              </a:tr>
            </a:tbl>
          </a:graphicData>
        </a:graphic>
      </p:graphicFrame>
    </p:spTree>
    <p:extLst>
      <p:ext uri="{BB962C8B-B14F-4D97-AF65-F5344CB8AC3E}">
        <p14:creationId xmlns:p14="http://schemas.microsoft.com/office/powerpoint/2010/main" val="26057842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56B335-7877-FB0C-9A97-8C2F8D61A4D1}"/>
              </a:ext>
            </a:extLst>
          </p:cNvPr>
          <p:cNvSpPr>
            <a:spLocks noGrp="1"/>
          </p:cNvSpPr>
          <p:nvPr>
            <p:ph type="title"/>
          </p:nvPr>
        </p:nvSpPr>
        <p:spPr/>
        <p:txBody>
          <a:bodyPr/>
          <a:lstStyle/>
          <a:p>
            <a:r>
              <a:rPr lang="en-US" dirty="0"/>
              <a:t>Taguchi L4 Analysis Results For ANN</a:t>
            </a:r>
          </a:p>
        </p:txBody>
      </p:sp>
      <p:pic>
        <p:nvPicPr>
          <p:cNvPr id="7" name="Content Placeholder 6" descr="A graph with blue lines&#10;&#10;Description automatically generated">
            <a:extLst>
              <a:ext uri="{FF2B5EF4-FFF2-40B4-BE49-F238E27FC236}">
                <a16:creationId xmlns:a16="http://schemas.microsoft.com/office/drawing/2014/main" id="{AEDFF01D-4176-D09D-C798-E08D60C9ABA6}"/>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193657" y="1646237"/>
            <a:ext cx="3313987" cy="2209325"/>
          </a:xfrm>
        </p:spPr>
      </p:pic>
      <p:sp>
        <p:nvSpPr>
          <p:cNvPr id="4" name="Date Placeholder 3">
            <a:extLst>
              <a:ext uri="{FF2B5EF4-FFF2-40B4-BE49-F238E27FC236}">
                <a16:creationId xmlns:a16="http://schemas.microsoft.com/office/drawing/2014/main" id="{4CC28A54-D16F-1203-FAB2-5C1D567034B1}"/>
              </a:ext>
            </a:extLst>
          </p:cNvPr>
          <p:cNvSpPr>
            <a:spLocks noGrp="1"/>
          </p:cNvSpPr>
          <p:nvPr>
            <p:ph type="dt" sz="half" idx="10"/>
          </p:nvPr>
        </p:nvSpPr>
        <p:spPr/>
        <p:txBody>
          <a:bodyPr/>
          <a:lstStyle/>
          <a:p>
            <a:fld id="{23E9C8A1-DF9D-411C-8C5F-FC9619BF422F}" type="datetime1">
              <a:rPr lang="en-US" smtClean="0"/>
              <a:t>7/1/2024</a:t>
            </a:fld>
            <a:endParaRPr lang="en-US" dirty="0"/>
          </a:p>
        </p:txBody>
      </p:sp>
      <p:sp>
        <p:nvSpPr>
          <p:cNvPr id="5" name="Slide Number Placeholder 4">
            <a:extLst>
              <a:ext uri="{FF2B5EF4-FFF2-40B4-BE49-F238E27FC236}">
                <a16:creationId xmlns:a16="http://schemas.microsoft.com/office/drawing/2014/main" id="{69F67308-1A8E-FB92-5188-55E561E0BD35}"/>
              </a:ext>
            </a:extLst>
          </p:cNvPr>
          <p:cNvSpPr>
            <a:spLocks noGrp="1"/>
          </p:cNvSpPr>
          <p:nvPr>
            <p:ph type="sldNum" sz="quarter" idx="12"/>
          </p:nvPr>
        </p:nvSpPr>
        <p:spPr/>
        <p:txBody>
          <a:bodyPr/>
          <a:lstStyle/>
          <a:p>
            <a:fld id="{F15DF4B7-D390-4743-BC4A-39E252620E6B}" type="slidenum">
              <a:rPr lang="en-US" smtClean="0"/>
              <a:pPr/>
              <a:t>13</a:t>
            </a:fld>
            <a:endParaRPr lang="en-US" dirty="0"/>
          </a:p>
        </p:txBody>
      </p:sp>
      <p:grpSp>
        <p:nvGrpSpPr>
          <p:cNvPr id="16" name="Group 15">
            <a:extLst>
              <a:ext uri="{FF2B5EF4-FFF2-40B4-BE49-F238E27FC236}">
                <a16:creationId xmlns:a16="http://schemas.microsoft.com/office/drawing/2014/main" id="{35D42C21-25C9-48B2-C35F-5823E2B8B8E4}"/>
              </a:ext>
            </a:extLst>
          </p:cNvPr>
          <p:cNvGrpSpPr/>
          <p:nvPr/>
        </p:nvGrpSpPr>
        <p:grpSpPr>
          <a:xfrm>
            <a:off x="2915006" y="4181753"/>
            <a:ext cx="3313987" cy="2553309"/>
            <a:chOff x="5193658" y="1646237"/>
            <a:chExt cx="3313987" cy="2553309"/>
          </a:xfrm>
        </p:grpSpPr>
        <p:pic>
          <p:nvPicPr>
            <p:cNvPr id="9" name="Picture 8" descr="A graph with blue lines and dots&#10;&#10;Description automatically generated">
              <a:extLst>
                <a:ext uri="{FF2B5EF4-FFF2-40B4-BE49-F238E27FC236}">
                  <a16:creationId xmlns:a16="http://schemas.microsoft.com/office/drawing/2014/main" id="{D7B7A137-89EC-5D87-5D4D-2BFD03402F1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93658" y="1646237"/>
              <a:ext cx="3313987" cy="2209325"/>
            </a:xfrm>
            <a:prstGeom prst="rect">
              <a:avLst/>
            </a:prstGeom>
          </p:spPr>
        </p:pic>
        <p:sp>
          <p:nvSpPr>
            <p:cNvPr id="13" name="TextBox 12">
              <a:extLst>
                <a:ext uri="{FF2B5EF4-FFF2-40B4-BE49-F238E27FC236}">
                  <a16:creationId xmlns:a16="http://schemas.microsoft.com/office/drawing/2014/main" id="{EF167EE5-54FC-39C3-4395-B5F5E0092368}"/>
                </a:ext>
              </a:extLst>
            </p:cNvPr>
            <p:cNvSpPr txBox="1"/>
            <p:nvPr/>
          </p:nvSpPr>
          <p:spPr>
            <a:xfrm>
              <a:off x="5824692" y="3830214"/>
              <a:ext cx="2095445" cy="369332"/>
            </a:xfrm>
            <a:prstGeom prst="rect">
              <a:avLst/>
            </a:prstGeom>
            <a:noFill/>
          </p:spPr>
          <p:txBody>
            <a:bodyPr wrap="none" rtlCol="0">
              <a:spAutoFit/>
            </a:bodyPr>
            <a:lstStyle/>
            <a:p>
              <a:r>
                <a:rPr lang="en-US" dirty="0"/>
                <a:t>Heart Risk Dataset</a:t>
              </a:r>
            </a:p>
          </p:txBody>
        </p:sp>
      </p:grpSp>
      <p:grpSp>
        <p:nvGrpSpPr>
          <p:cNvPr id="15" name="Group 14">
            <a:extLst>
              <a:ext uri="{FF2B5EF4-FFF2-40B4-BE49-F238E27FC236}">
                <a16:creationId xmlns:a16="http://schemas.microsoft.com/office/drawing/2014/main" id="{E621E6ED-4058-9C99-3138-81E35DFA6CA2}"/>
              </a:ext>
            </a:extLst>
          </p:cNvPr>
          <p:cNvGrpSpPr/>
          <p:nvPr/>
        </p:nvGrpSpPr>
        <p:grpSpPr>
          <a:xfrm>
            <a:off x="636356" y="1646237"/>
            <a:ext cx="3313987" cy="2535516"/>
            <a:chOff x="2904125" y="4185960"/>
            <a:chExt cx="3313987" cy="2535516"/>
          </a:xfrm>
        </p:grpSpPr>
        <p:pic>
          <p:nvPicPr>
            <p:cNvPr id="11" name="Picture 10" descr="A graph with blue dots and a line&#10;&#10;Description automatically generated with medium confidence">
              <a:extLst>
                <a:ext uri="{FF2B5EF4-FFF2-40B4-BE49-F238E27FC236}">
                  <a16:creationId xmlns:a16="http://schemas.microsoft.com/office/drawing/2014/main" id="{1C6C8CA7-B296-F274-1982-015C700CC6C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04125" y="4185960"/>
              <a:ext cx="3313987" cy="2209325"/>
            </a:xfrm>
            <a:prstGeom prst="rect">
              <a:avLst/>
            </a:prstGeom>
          </p:spPr>
        </p:pic>
        <p:sp>
          <p:nvSpPr>
            <p:cNvPr id="14" name="TextBox 13">
              <a:extLst>
                <a:ext uri="{FF2B5EF4-FFF2-40B4-BE49-F238E27FC236}">
                  <a16:creationId xmlns:a16="http://schemas.microsoft.com/office/drawing/2014/main" id="{B5760484-A522-8C34-B24F-8A88D14DC087}"/>
                </a:ext>
              </a:extLst>
            </p:cNvPr>
            <p:cNvSpPr txBox="1"/>
            <p:nvPr/>
          </p:nvSpPr>
          <p:spPr>
            <a:xfrm>
              <a:off x="3644502" y="6352144"/>
              <a:ext cx="1854995" cy="369332"/>
            </a:xfrm>
            <a:prstGeom prst="rect">
              <a:avLst/>
            </a:prstGeom>
            <a:noFill/>
          </p:spPr>
          <p:txBody>
            <a:bodyPr wrap="none" rtlCol="0">
              <a:spAutoFit/>
            </a:bodyPr>
            <a:lstStyle/>
            <a:p>
              <a:r>
                <a:rPr lang="en-US" dirty="0"/>
                <a:t>Triangle Dataset</a:t>
              </a:r>
            </a:p>
          </p:txBody>
        </p:sp>
      </p:grpSp>
      <p:sp>
        <p:nvSpPr>
          <p:cNvPr id="17" name="TextBox 16">
            <a:extLst>
              <a:ext uri="{FF2B5EF4-FFF2-40B4-BE49-F238E27FC236}">
                <a16:creationId xmlns:a16="http://schemas.microsoft.com/office/drawing/2014/main" id="{21092761-0111-1DF2-EDED-C67F2A4724F9}"/>
              </a:ext>
            </a:extLst>
          </p:cNvPr>
          <p:cNvSpPr txBox="1"/>
          <p:nvPr/>
        </p:nvSpPr>
        <p:spPr>
          <a:xfrm>
            <a:off x="5732395" y="3816628"/>
            <a:ext cx="2236510" cy="369332"/>
          </a:xfrm>
          <a:prstGeom prst="rect">
            <a:avLst/>
          </a:prstGeom>
          <a:noFill/>
        </p:spPr>
        <p:txBody>
          <a:bodyPr wrap="none" rtlCol="0">
            <a:spAutoFit/>
          </a:bodyPr>
          <a:lstStyle/>
          <a:p>
            <a:r>
              <a:rPr lang="en-US" dirty="0"/>
              <a:t>Bank Credit Dataset</a:t>
            </a:r>
          </a:p>
        </p:txBody>
      </p:sp>
    </p:spTree>
    <p:extLst>
      <p:ext uri="{BB962C8B-B14F-4D97-AF65-F5344CB8AC3E}">
        <p14:creationId xmlns:p14="http://schemas.microsoft.com/office/powerpoint/2010/main" val="4723493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56B335-7877-FB0C-9A97-8C2F8D61A4D1}"/>
              </a:ext>
            </a:extLst>
          </p:cNvPr>
          <p:cNvSpPr>
            <a:spLocks noGrp="1"/>
          </p:cNvSpPr>
          <p:nvPr>
            <p:ph type="title"/>
          </p:nvPr>
        </p:nvSpPr>
        <p:spPr/>
        <p:txBody>
          <a:bodyPr/>
          <a:lstStyle/>
          <a:p>
            <a:r>
              <a:rPr lang="en-US" dirty="0"/>
              <a:t>Taguchi L4 Analysis Results For RBF</a:t>
            </a:r>
          </a:p>
        </p:txBody>
      </p:sp>
      <p:sp>
        <p:nvSpPr>
          <p:cNvPr id="4" name="Date Placeholder 3">
            <a:extLst>
              <a:ext uri="{FF2B5EF4-FFF2-40B4-BE49-F238E27FC236}">
                <a16:creationId xmlns:a16="http://schemas.microsoft.com/office/drawing/2014/main" id="{4CC28A54-D16F-1203-FAB2-5C1D567034B1}"/>
              </a:ext>
            </a:extLst>
          </p:cNvPr>
          <p:cNvSpPr>
            <a:spLocks noGrp="1"/>
          </p:cNvSpPr>
          <p:nvPr>
            <p:ph type="dt" sz="half" idx="10"/>
          </p:nvPr>
        </p:nvSpPr>
        <p:spPr/>
        <p:txBody>
          <a:bodyPr/>
          <a:lstStyle/>
          <a:p>
            <a:fld id="{23E9C8A1-DF9D-411C-8C5F-FC9619BF422F}" type="datetime1">
              <a:rPr lang="en-US" smtClean="0"/>
              <a:t>7/1/2024</a:t>
            </a:fld>
            <a:endParaRPr lang="en-US" dirty="0"/>
          </a:p>
        </p:txBody>
      </p:sp>
      <p:sp>
        <p:nvSpPr>
          <p:cNvPr id="5" name="Slide Number Placeholder 4">
            <a:extLst>
              <a:ext uri="{FF2B5EF4-FFF2-40B4-BE49-F238E27FC236}">
                <a16:creationId xmlns:a16="http://schemas.microsoft.com/office/drawing/2014/main" id="{69F67308-1A8E-FB92-5188-55E561E0BD35}"/>
              </a:ext>
            </a:extLst>
          </p:cNvPr>
          <p:cNvSpPr>
            <a:spLocks noGrp="1"/>
          </p:cNvSpPr>
          <p:nvPr>
            <p:ph type="sldNum" sz="quarter" idx="12"/>
          </p:nvPr>
        </p:nvSpPr>
        <p:spPr/>
        <p:txBody>
          <a:bodyPr/>
          <a:lstStyle/>
          <a:p>
            <a:fld id="{F15DF4B7-D390-4743-BC4A-39E252620E6B}" type="slidenum">
              <a:rPr lang="en-US" smtClean="0"/>
              <a:pPr/>
              <a:t>14</a:t>
            </a:fld>
            <a:endParaRPr lang="en-US" dirty="0"/>
          </a:p>
        </p:txBody>
      </p:sp>
      <p:grpSp>
        <p:nvGrpSpPr>
          <p:cNvPr id="25" name="Group 24">
            <a:extLst>
              <a:ext uri="{FF2B5EF4-FFF2-40B4-BE49-F238E27FC236}">
                <a16:creationId xmlns:a16="http://schemas.microsoft.com/office/drawing/2014/main" id="{DF33980D-80DC-0BAD-EFA4-5B800E4EAA51}"/>
              </a:ext>
            </a:extLst>
          </p:cNvPr>
          <p:cNvGrpSpPr/>
          <p:nvPr/>
        </p:nvGrpSpPr>
        <p:grpSpPr>
          <a:xfrm>
            <a:off x="5253424" y="1646237"/>
            <a:ext cx="3411095" cy="2618612"/>
            <a:chOff x="475105" y="1646237"/>
            <a:chExt cx="3411095" cy="2618612"/>
          </a:xfrm>
        </p:grpSpPr>
        <p:pic>
          <p:nvPicPr>
            <p:cNvPr id="17" name="Picture 16" descr="A graph with a line graph and a line graph&#10;&#10;Description automatically generated with medium confidence">
              <a:extLst>
                <a:ext uri="{FF2B5EF4-FFF2-40B4-BE49-F238E27FC236}">
                  <a16:creationId xmlns:a16="http://schemas.microsoft.com/office/drawing/2014/main" id="{93BF54B4-FD77-C1AD-1541-CCC54B0E87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5105" y="1646237"/>
              <a:ext cx="3411095" cy="2274064"/>
            </a:xfrm>
            <a:prstGeom prst="rect">
              <a:avLst/>
            </a:prstGeom>
          </p:spPr>
        </p:pic>
        <p:sp>
          <p:nvSpPr>
            <p:cNvPr id="22" name="TextBox 21">
              <a:extLst>
                <a:ext uri="{FF2B5EF4-FFF2-40B4-BE49-F238E27FC236}">
                  <a16:creationId xmlns:a16="http://schemas.microsoft.com/office/drawing/2014/main" id="{7411A8A8-F336-CE52-DFE1-7EA2BCD202EA}"/>
                </a:ext>
              </a:extLst>
            </p:cNvPr>
            <p:cNvSpPr txBox="1">
              <a:spLocks/>
            </p:cNvSpPr>
            <p:nvPr/>
          </p:nvSpPr>
          <p:spPr>
            <a:xfrm>
              <a:off x="1062397" y="3895517"/>
              <a:ext cx="2236510" cy="369332"/>
            </a:xfrm>
            <a:prstGeom prst="rect">
              <a:avLst/>
            </a:prstGeom>
            <a:noFill/>
          </p:spPr>
          <p:txBody>
            <a:bodyPr wrap="none" rtlCol="0">
              <a:spAutoFit/>
            </a:bodyPr>
            <a:lstStyle/>
            <a:p>
              <a:r>
                <a:rPr lang="en-US" dirty="0"/>
                <a:t>Bank Credit Dataset</a:t>
              </a:r>
            </a:p>
          </p:txBody>
        </p:sp>
      </p:grpSp>
      <p:grpSp>
        <p:nvGrpSpPr>
          <p:cNvPr id="26" name="Group 25">
            <a:extLst>
              <a:ext uri="{FF2B5EF4-FFF2-40B4-BE49-F238E27FC236}">
                <a16:creationId xmlns:a16="http://schemas.microsoft.com/office/drawing/2014/main" id="{3C5DB3F6-2E60-A41C-5F6C-E4DE0DAD27D2}"/>
              </a:ext>
            </a:extLst>
          </p:cNvPr>
          <p:cNvGrpSpPr/>
          <p:nvPr/>
        </p:nvGrpSpPr>
        <p:grpSpPr>
          <a:xfrm>
            <a:off x="2866452" y="4248635"/>
            <a:ext cx="3411095" cy="2609365"/>
            <a:chOff x="5257802" y="1646237"/>
            <a:chExt cx="3411095" cy="2609365"/>
          </a:xfrm>
        </p:grpSpPr>
        <p:pic>
          <p:nvPicPr>
            <p:cNvPr id="19" name="Picture 18" descr="A graph with a line and a line&#10;&#10;Description automatically generated with medium confidence">
              <a:extLst>
                <a:ext uri="{FF2B5EF4-FFF2-40B4-BE49-F238E27FC236}">
                  <a16:creationId xmlns:a16="http://schemas.microsoft.com/office/drawing/2014/main" id="{2368B14F-D33B-A30B-CCAF-23F4CA61246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57802" y="1646237"/>
              <a:ext cx="3411095" cy="2274064"/>
            </a:xfrm>
            <a:prstGeom prst="rect">
              <a:avLst/>
            </a:prstGeom>
          </p:spPr>
        </p:pic>
        <p:sp>
          <p:nvSpPr>
            <p:cNvPr id="23" name="TextBox 22">
              <a:extLst>
                <a:ext uri="{FF2B5EF4-FFF2-40B4-BE49-F238E27FC236}">
                  <a16:creationId xmlns:a16="http://schemas.microsoft.com/office/drawing/2014/main" id="{9D15B9A5-9843-DD4A-0BBE-A4795C604353}"/>
                </a:ext>
              </a:extLst>
            </p:cNvPr>
            <p:cNvSpPr txBox="1">
              <a:spLocks/>
            </p:cNvSpPr>
            <p:nvPr/>
          </p:nvSpPr>
          <p:spPr>
            <a:xfrm>
              <a:off x="5915626" y="3886270"/>
              <a:ext cx="2095445" cy="369332"/>
            </a:xfrm>
            <a:prstGeom prst="rect">
              <a:avLst/>
            </a:prstGeom>
            <a:noFill/>
          </p:spPr>
          <p:txBody>
            <a:bodyPr wrap="none" rtlCol="0">
              <a:spAutoFit/>
            </a:bodyPr>
            <a:lstStyle/>
            <a:p>
              <a:r>
                <a:rPr lang="en-US" dirty="0"/>
                <a:t>Heart Risk Dataset</a:t>
              </a:r>
            </a:p>
          </p:txBody>
        </p:sp>
      </p:grpSp>
      <p:grpSp>
        <p:nvGrpSpPr>
          <p:cNvPr id="27" name="Group 26">
            <a:extLst>
              <a:ext uri="{FF2B5EF4-FFF2-40B4-BE49-F238E27FC236}">
                <a16:creationId xmlns:a16="http://schemas.microsoft.com/office/drawing/2014/main" id="{E7EB0808-1473-55A6-4243-F7D43E03FDAF}"/>
              </a:ext>
            </a:extLst>
          </p:cNvPr>
          <p:cNvGrpSpPr/>
          <p:nvPr/>
        </p:nvGrpSpPr>
        <p:grpSpPr>
          <a:xfrm>
            <a:off x="479481" y="1646237"/>
            <a:ext cx="3411095" cy="2618612"/>
            <a:chOff x="2855571" y="4264849"/>
            <a:chExt cx="3411095" cy="2618612"/>
          </a:xfrm>
        </p:grpSpPr>
        <p:pic>
          <p:nvPicPr>
            <p:cNvPr id="21" name="Picture 20" descr="A graph with a line pointing to the left&#10;&#10;Description automatically generated with medium confidence">
              <a:extLst>
                <a:ext uri="{FF2B5EF4-FFF2-40B4-BE49-F238E27FC236}">
                  <a16:creationId xmlns:a16="http://schemas.microsoft.com/office/drawing/2014/main" id="{14E135F6-21FD-A65B-BDF6-C06BCEF0E26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55571" y="4264849"/>
              <a:ext cx="3411095" cy="2274064"/>
            </a:xfrm>
            <a:prstGeom prst="rect">
              <a:avLst/>
            </a:prstGeom>
          </p:spPr>
        </p:pic>
        <p:sp>
          <p:nvSpPr>
            <p:cNvPr id="24" name="TextBox 23">
              <a:extLst>
                <a:ext uri="{FF2B5EF4-FFF2-40B4-BE49-F238E27FC236}">
                  <a16:creationId xmlns:a16="http://schemas.microsoft.com/office/drawing/2014/main" id="{AFAFE741-252E-D805-F811-4227B4B727B4}"/>
                </a:ext>
              </a:extLst>
            </p:cNvPr>
            <p:cNvSpPr txBox="1">
              <a:spLocks/>
            </p:cNvSpPr>
            <p:nvPr/>
          </p:nvSpPr>
          <p:spPr>
            <a:xfrm>
              <a:off x="3633620" y="6514129"/>
              <a:ext cx="1854995" cy="369332"/>
            </a:xfrm>
            <a:prstGeom prst="rect">
              <a:avLst/>
            </a:prstGeom>
            <a:noFill/>
          </p:spPr>
          <p:txBody>
            <a:bodyPr wrap="none" rtlCol="0">
              <a:spAutoFit/>
            </a:bodyPr>
            <a:lstStyle/>
            <a:p>
              <a:r>
                <a:rPr lang="en-US" dirty="0"/>
                <a:t>Triangle Dataset</a:t>
              </a:r>
            </a:p>
          </p:txBody>
        </p:sp>
      </p:grpSp>
    </p:spTree>
    <p:extLst>
      <p:ext uri="{BB962C8B-B14F-4D97-AF65-F5344CB8AC3E}">
        <p14:creationId xmlns:p14="http://schemas.microsoft.com/office/powerpoint/2010/main" val="11592475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2">
            <a:extLst>
              <a:ext uri="{FF2B5EF4-FFF2-40B4-BE49-F238E27FC236}">
                <a16:creationId xmlns:a16="http://schemas.microsoft.com/office/drawing/2014/main" id="{869AE0B2-140E-C481-6F9C-2CC45BD03B23}"/>
              </a:ext>
            </a:extLst>
          </p:cNvPr>
          <p:cNvSpPr txBox="1">
            <a:spLocks/>
          </p:cNvSpPr>
          <p:nvPr/>
        </p:nvSpPr>
        <p:spPr>
          <a:xfrm>
            <a:off x="0" y="6195232"/>
            <a:ext cx="4541139" cy="359473"/>
          </a:xfrm>
          <a:prstGeom prst="rect">
            <a:avLst/>
          </a:prstGeom>
          <a:solidFill>
            <a:schemeClr val="tx1">
              <a:lumMod val="20000"/>
              <a:lumOff val="80000"/>
            </a:schemeClr>
          </a:solidFill>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en-US" sz="1125" dirty="0"/>
              <a:t>Vulcan Mihai-Aron, Andreea </a:t>
            </a:r>
            <a:r>
              <a:rPr lang="en-US" sz="1125" dirty="0" err="1"/>
              <a:t>Vescan</a:t>
            </a:r>
            <a:endParaRPr lang="en-US" sz="1125" dirty="0"/>
          </a:p>
        </p:txBody>
      </p:sp>
      <p:sp>
        <p:nvSpPr>
          <p:cNvPr id="5" name="Subtitle 2">
            <a:extLst>
              <a:ext uri="{FF2B5EF4-FFF2-40B4-BE49-F238E27FC236}">
                <a16:creationId xmlns:a16="http://schemas.microsoft.com/office/drawing/2014/main" id="{3EB40AB7-5456-A1CB-5FC6-31E1C0086BD2}"/>
              </a:ext>
            </a:extLst>
          </p:cNvPr>
          <p:cNvSpPr txBox="1">
            <a:spLocks/>
          </p:cNvSpPr>
          <p:nvPr/>
        </p:nvSpPr>
        <p:spPr>
          <a:xfrm>
            <a:off x="4572000" y="6195232"/>
            <a:ext cx="4572000" cy="359473"/>
          </a:xfrm>
          <a:prstGeom prst="rect">
            <a:avLst/>
          </a:prstGeom>
          <a:solidFill>
            <a:schemeClr val="tx1">
              <a:lumMod val="20000"/>
              <a:lumOff val="80000"/>
            </a:schemeClr>
          </a:solidFill>
        </p:spPr>
        <p:txBody>
          <a:bodyPr vert="horz" lIns="68580" tIns="34290" rIns="68580" bIns="3429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200" dirty="0"/>
              <a:t>Neural Networks based Automated</a:t>
            </a:r>
            <a:br>
              <a:rPr lang="en-US" sz="1200" dirty="0"/>
            </a:br>
            <a:r>
              <a:rPr lang="en-US" sz="1200" dirty="0"/>
              <a:t>Test Oracles</a:t>
            </a:r>
            <a:endParaRPr lang="en-US" sz="1125" dirty="0"/>
          </a:p>
        </p:txBody>
      </p:sp>
      <p:sp>
        <p:nvSpPr>
          <p:cNvPr id="7" name="Title 6">
            <a:extLst>
              <a:ext uri="{FF2B5EF4-FFF2-40B4-BE49-F238E27FC236}">
                <a16:creationId xmlns:a16="http://schemas.microsoft.com/office/drawing/2014/main" id="{8B29B124-BC72-E2A4-C49A-92547539BCB0}"/>
              </a:ext>
            </a:extLst>
          </p:cNvPr>
          <p:cNvSpPr>
            <a:spLocks noGrp="1"/>
          </p:cNvSpPr>
          <p:nvPr>
            <p:ph type="title"/>
          </p:nvPr>
        </p:nvSpPr>
        <p:spPr>
          <a:xfrm>
            <a:off x="197739" y="847746"/>
            <a:ext cx="4343400" cy="1595965"/>
          </a:xfrm>
          <a:solidFill>
            <a:schemeClr val="tx1">
              <a:lumMod val="20000"/>
              <a:lumOff val="80000"/>
            </a:schemeClr>
          </a:solidFill>
        </p:spPr>
        <p:txBody>
          <a:bodyPr>
            <a:normAutofit/>
          </a:bodyPr>
          <a:lstStyle/>
          <a:p>
            <a:pPr algn="r"/>
            <a:br>
              <a:rPr lang="en-US" sz="900" b="1" dirty="0">
                <a:solidFill>
                  <a:schemeClr val="tx1"/>
                </a:solidFill>
                <a:latin typeface="Times New Roman" panose="02020603050405020304" pitchFamily="18" charset="0"/>
                <a:cs typeface="Times New Roman" panose="02020603050405020304" pitchFamily="18" charset="0"/>
              </a:rPr>
            </a:br>
            <a:r>
              <a:rPr lang="en-US" sz="900" b="1" dirty="0">
                <a:solidFill>
                  <a:schemeClr val="tx1"/>
                </a:solidFill>
                <a:latin typeface="Times New Roman" panose="02020603050405020304" pitchFamily="18" charset="0"/>
                <a:cs typeface="Times New Roman" panose="02020603050405020304" pitchFamily="18" charset="0"/>
              </a:rPr>
              <a:t>Outline</a:t>
            </a:r>
            <a:br>
              <a:rPr lang="en-US" sz="900" dirty="0">
                <a:solidFill>
                  <a:schemeClr val="tx1"/>
                </a:solidFill>
                <a:latin typeface="Times New Roman" panose="02020603050405020304" pitchFamily="18" charset="0"/>
                <a:cs typeface="Times New Roman" panose="02020603050405020304" pitchFamily="18" charset="0"/>
              </a:rPr>
            </a:br>
            <a:r>
              <a:rPr lang="en-US" sz="900" dirty="0">
                <a:solidFill>
                  <a:schemeClr val="tx1"/>
                </a:solidFill>
                <a:latin typeface="Times New Roman" panose="02020603050405020304" pitchFamily="18" charset="0"/>
                <a:cs typeface="Times New Roman" panose="02020603050405020304" pitchFamily="18" charset="0"/>
              </a:rPr>
              <a:t>Test Oracle</a:t>
            </a:r>
            <a:br>
              <a:rPr lang="en-US" sz="900" dirty="0">
                <a:solidFill>
                  <a:schemeClr val="tx1"/>
                </a:solidFill>
                <a:latin typeface="Times New Roman" panose="02020603050405020304" pitchFamily="18" charset="0"/>
                <a:cs typeface="Times New Roman" panose="02020603050405020304" pitchFamily="18" charset="0"/>
              </a:rPr>
            </a:br>
            <a:r>
              <a:rPr lang="en-US" sz="900" dirty="0">
                <a:solidFill>
                  <a:schemeClr val="tx1"/>
                </a:solidFill>
                <a:latin typeface="Times New Roman" panose="02020603050405020304" pitchFamily="18" charset="0"/>
                <a:cs typeface="Times New Roman" panose="02020603050405020304" pitchFamily="18" charset="0"/>
              </a:rPr>
              <a:t>Literature Review</a:t>
            </a:r>
            <a:br>
              <a:rPr lang="ro-RO" sz="900" dirty="0">
                <a:solidFill>
                  <a:schemeClr val="tx1"/>
                </a:solidFill>
                <a:latin typeface="Times New Roman" panose="02020603050405020304" pitchFamily="18" charset="0"/>
                <a:cs typeface="Times New Roman" panose="02020603050405020304" pitchFamily="18" charset="0"/>
              </a:rPr>
            </a:br>
            <a:r>
              <a:rPr lang="en-US" sz="900" dirty="0">
                <a:solidFill>
                  <a:schemeClr val="tx1"/>
                </a:solidFill>
                <a:latin typeface="Times New Roman" panose="02020603050405020304" pitchFamily="18" charset="0"/>
                <a:cs typeface="Times New Roman" panose="02020603050405020304" pitchFamily="18" charset="0"/>
              </a:rPr>
              <a:t>Neural Networks</a:t>
            </a:r>
            <a:br>
              <a:rPr lang="en-US" sz="900" dirty="0">
                <a:solidFill>
                  <a:schemeClr val="tx1"/>
                </a:solidFill>
                <a:latin typeface="Times New Roman" panose="02020603050405020304" pitchFamily="18" charset="0"/>
                <a:cs typeface="Times New Roman" panose="02020603050405020304" pitchFamily="18" charset="0"/>
              </a:rPr>
            </a:br>
            <a:r>
              <a:rPr lang="en-US" sz="900" dirty="0">
                <a:solidFill>
                  <a:schemeClr val="tx1"/>
                </a:solidFill>
                <a:latin typeface="Times New Roman" panose="02020603050405020304" pitchFamily="18" charset="0"/>
                <a:cs typeface="Times New Roman" panose="02020603050405020304" pitchFamily="18" charset="0"/>
              </a:rPr>
              <a:t>Results of Experiments</a:t>
            </a:r>
            <a:br>
              <a:rPr lang="en-US" sz="900" dirty="0">
                <a:solidFill>
                  <a:schemeClr val="tx1"/>
                </a:solidFill>
                <a:latin typeface="Times New Roman" panose="02020603050405020304" pitchFamily="18" charset="0"/>
                <a:cs typeface="Times New Roman" panose="02020603050405020304" pitchFamily="18" charset="0"/>
              </a:rPr>
            </a:br>
            <a:endParaRPr lang="en-US" sz="900" dirty="0">
              <a:solidFill>
                <a:schemeClr val="tx1"/>
              </a:solidFill>
              <a:latin typeface="Times New Roman" panose="02020603050405020304" pitchFamily="18" charset="0"/>
              <a:cs typeface="Times New Roman" panose="02020603050405020304" pitchFamily="18" charset="0"/>
            </a:endParaRPr>
          </a:p>
        </p:txBody>
      </p:sp>
      <p:sp>
        <p:nvSpPr>
          <p:cNvPr id="9" name="Title 6">
            <a:extLst>
              <a:ext uri="{FF2B5EF4-FFF2-40B4-BE49-F238E27FC236}">
                <a16:creationId xmlns:a16="http://schemas.microsoft.com/office/drawing/2014/main" id="{8FE34720-D5C7-BBD8-B717-6643F24B184D}"/>
              </a:ext>
            </a:extLst>
          </p:cNvPr>
          <p:cNvSpPr txBox="1">
            <a:spLocks/>
          </p:cNvSpPr>
          <p:nvPr/>
        </p:nvSpPr>
        <p:spPr>
          <a:xfrm>
            <a:off x="4572000" y="843411"/>
            <a:ext cx="4298189" cy="1595965"/>
          </a:xfrm>
          <a:prstGeom prst="rect">
            <a:avLst/>
          </a:prstGeom>
          <a:solidFill>
            <a:schemeClr val="tx1">
              <a:lumMod val="20000"/>
              <a:lumOff val="80000"/>
            </a:schemeClr>
          </a:solidFill>
        </p:spPr>
        <p:txBody>
          <a:bodyPr vert="horz" lIns="68580" tIns="34290" rIns="68580" bIns="3429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ro" sz="825" b="1" dirty="0">
                <a:latin typeface="Times New Roman" panose="02020603050405020304" pitchFamily="18" charset="0"/>
                <a:cs typeface="Times New Roman" panose="02020603050405020304" pitchFamily="18" charset="0"/>
              </a:rPr>
              <a:t>Conclusions &amp; Future work</a:t>
            </a:r>
            <a:endParaRPr lang="en-US" sz="825" dirty="0">
              <a:latin typeface="Times New Roman" panose="02020603050405020304" pitchFamily="18" charset="0"/>
              <a:cs typeface="Times New Roman" panose="02020603050405020304" pitchFamily="18" charset="0"/>
            </a:endParaRPr>
          </a:p>
        </p:txBody>
      </p:sp>
      <p:pic>
        <p:nvPicPr>
          <p:cNvPr id="31" name="Picture 30">
            <a:extLst>
              <a:ext uri="{FF2B5EF4-FFF2-40B4-BE49-F238E27FC236}">
                <a16:creationId xmlns:a16="http://schemas.microsoft.com/office/drawing/2014/main" id="{576ADBFC-2F02-134E-7673-B1732BAE874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7739" y="853891"/>
            <a:ext cx="892604" cy="915649"/>
          </a:xfrm>
          <a:prstGeom prst="rect">
            <a:avLst/>
          </a:prstGeom>
        </p:spPr>
      </p:pic>
      <p:pic>
        <p:nvPicPr>
          <p:cNvPr id="32" name="Picture 31">
            <a:extLst>
              <a:ext uri="{FF2B5EF4-FFF2-40B4-BE49-F238E27FC236}">
                <a16:creationId xmlns:a16="http://schemas.microsoft.com/office/drawing/2014/main" id="{20E517C7-652C-DDCF-A875-99A6F76F735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17060" y="843411"/>
            <a:ext cx="953129" cy="914509"/>
          </a:xfrm>
          <a:prstGeom prst="rect">
            <a:avLst/>
          </a:prstGeom>
        </p:spPr>
      </p:pic>
      <p:sp>
        <p:nvSpPr>
          <p:cNvPr id="21" name="Rectangle: Rounded Corners 20">
            <a:extLst>
              <a:ext uri="{FF2B5EF4-FFF2-40B4-BE49-F238E27FC236}">
                <a16:creationId xmlns:a16="http://schemas.microsoft.com/office/drawing/2014/main" id="{1C628EC0-8096-5245-9B8A-DDCE167C2172}"/>
              </a:ext>
            </a:extLst>
          </p:cNvPr>
          <p:cNvSpPr/>
          <p:nvPr/>
        </p:nvSpPr>
        <p:spPr>
          <a:xfrm>
            <a:off x="187341" y="3287749"/>
            <a:ext cx="2840840" cy="1551467"/>
          </a:xfrm>
          <a:prstGeom prst="roundRect">
            <a:avLst/>
          </a:prstGeom>
          <a:solidFill>
            <a:schemeClr val="tx1">
              <a:lumMod val="20000"/>
              <a:lumOff val="80000"/>
            </a:schemeClr>
          </a:solidFill>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sz="1350">
              <a:solidFill>
                <a:schemeClr val="tx1"/>
              </a:solidFill>
            </a:endParaRPr>
          </a:p>
        </p:txBody>
      </p:sp>
      <p:sp>
        <p:nvSpPr>
          <p:cNvPr id="22" name="Rectangle: Rounded Corners 21">
            <a:extLst>
              <a:ext uri="{FF2B5EF4-FFF2-40B4-BE49-F238E27FC236}">
                <a16:creationId xmlns:a16="http://schemas.microsoft.com/office/drawing/2014/main" id="{34B61CA9-5F73-A3C1-1440-898776776B8B}"/>
              </a:ext>
            </a:extLst>
          </p:cNvPr>
          <p:cNvSpPr/>
          <p:nvPr/>
        </p:nvSpPr>
        <p:spPr>
          <a:xfrm>
            <a:off x="3189617" y="3287748"/>
            <a:ext cx="2764766" cy="1551467"/>
          </a:xfrm>
          <a:prstGeom prst="roundRect">
            <a:avLst/>
          </a:prstGeom>
          <a:solidFill>
            <a:schemeClr val="tx1">
              <a:lumMod val="20000"/>
              <a:lumOff val="80000"/>
            </a:schemeClr>
          </a:solidFill>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sz="1350">
              <a:solidFill>
                <a:schemeClr val="tx1"/>
              </a:solidFill>
            </a:endParaRPr>
          </a:p>
        </p:txBody>
      </p:sp>
      <p:sp>
        <p:nvSpPr>
          <p:cNvPr id="23" name="TextBox 9">
            <a:extLst>
              <a:ext uri="{FF2B5EF4-FFF2-40B4-BE49-F238E27FC236}">
                <a16:creationId xmlns:a16="http://schemas.microsoft.com/office/drawing/2014/main" id="{5109778E-CB7B-95E2-E6DB-D631941BF726}"/>
              </a:ext>
            </a:extLst>
          </p:cNvPr>
          <p:cNvSpPr txBox="1"/>
          <p:nvPr/>
        </p:nvSpPr>
        <p:spPr>
          <a:xfrm>
            <a:off x="181752" y="3317830"/>
            <a:ext cx="2840840" cy="323165"/>
          </a:xfrm>
          <a:prstGeom prst="rect">
            <a:avLst/>
          </a:prstGeom>
        </p:spPr>
        <p:txBody>
          <a:bodyPr wrap="square" lIns="0" tIns="0" rIns="0" bIns="0" rtlCol="0" anchor="t">
            <a:spAutoFit/>
          </a:bodyPr>
          <a:lstStyle/>
          <a:p>
            <a:pPr algn="ctr"/>
            <a:r>
              <a:rPr lang="en-US" sz="2100" b="1" dirty="0">
                <a:solidFill>
                  <a:srgbClr val="004174"/>
                </a:solidFill>
                <a:latin typeface="Lato" panose="020F0502020204030203" pitchFamily="34" charset="0"/>
                <a:ea typeface="Lato" panose="020F0502020204030203" pitchFamily="34" charset="0"/>
                <a:cs typeface="Lato" panose="020F0502020204030203" pitchFamily="34" charset="0"/>
              </a:rPr>
              <a:t>Novelty</a:t>
            </a:r>
          </a:p>
        </p:txBody>
      </p:sp>
      <p:sp>
        <p:nvSpPr>
          <p:cNvPr id="24" name="TextBox 23">
            <a:extLst>
              <a:ext uri="{FF2B5EF4-FFF2-40B4-BE49-F238E27FC236}">
                <a16:creationId xmlns:a16="http://schemas.microsoft.com/office/drawing/2014/main" id="{61D49CE4-E77F-060A-4A09-103A1878B5BB}"/>
              </a:ext>
            </a:extLst>
          </p:cNvPr>
          <p:cNvSpPr txBox="1"/>
          <p:nvPr/>
        </p:nvSpPr>
        <p:spPr>
          <a:xfrm>
            <a:off x="216535" y="3703435"/>
            <a:ext cx="2764767" cy="784830"/>
          </a:xfrm>
          <a:prstGeom prst="rect">
            <a:avLst/>
          </a:prstGeom>
          <a:noFill/>
        </p:spPr>
        <p:txBody>
          <a:bodyPr wrap="square">
            <a:spAutoFit/>
          </a:bodyPr>
          <a:lstStyle/>
          <a:p>
            <a:r>
              <a:rPr lang="en-US" sz="1500" dirty="0">
                <a:solidFill>
                  <a:srgbClr val="004174"/>
                </a:solidFill>
                <a:latin typeface="Lato" panose="020F0502020204030203" pitchFamily="34" charset="0"/>
                <a:ea typeface="Lato" panose="020F0502020204030203" pitchFamily="34" charset="0"/>
                <a:cs typeface="Lato" panose="020F0502020204030203" pitchFamily="34" charset="0"/>
              </a:rPr>
              <a:t>Test Oracle Solution based on Neural Networks</a:t>
            </a:r>
            <a:br>
              <a:rPr lang="en-RO" sz="1500" dirty="0">
                <a:solidFill>
                  <a:srgbClr val="004174"/>
                </a:solidFill>
                <a:latin typeface="Lato" panose="020F0502020204030203" pitchFamily="34" charset="0"/>
                <a:ea typeface="Lato" panose="020F0502020204030203" pitchFamily="34" charset="0"/>
                <a:cs typeface="Lato" panose="020F0502020204030203" pitchFamily="34" charset="0"/>
              </a:rPr>
            </a:br>
            <a:r>
              <a:rPr lang="en-RO" sz="1500" dirty="0">
                <a:solidFill>
                  <a:srgbClr val="004174"/>
                </a:solidFill>
                <a:latin typeface="Lato" panose="020F0502020204030203" pitchFamily="34" charset="0"/>
                <a:ea typeface="Lato" panose="020F0502020204030203" pitchFamily="34" charset="0"/>
                <a:cs typeface="Lato" panose="020F0502020204030203" pitchFamily="34" charset="0"/>
              </a:rPr>
              <a:t>Dataset generation</a:t>
            </a:r>
          </a:p>
        </p:txBody>
      </p:sp>
      <p:sp>
        <p:nvSpPr>
          <p:cNvPr id="28" name="TextBox 9">
            <a:extLst>
              <a:ext uri="{FF2B5EF4-FFF2-40B4-BE49-F238E27FC236}">
                <a16:creationId xmlns:a16="http://schemas.microsoft.com/office/drawing/2014/main" id="{6C4703CF-5EE1-D84F-BA50-E351D77E92DC}"/>
              </a:ext>
            </a:extLst>
          </p:cNvPr>
          <p:cNvSpPr txBox="1"/>
          <p:nvPr/>
        </p:nvSpPr>
        <p:spPr>
          <a:xfrm>
            <a:off x="3146466" y="3334006"/>
            <a:ext cx="2770355" cy="323165"/>
          </a:xfrm>
          <a:prstGeom prst="rect">
            <a:avLst/>
          </a:prstGeom>
        </p:spPr>
        <p:txBody>
          <a:bodyPr wrap="square" lIns="0" tIns="0" rIns="0" bIns="0" rtlCol="0" anchor="t">
            <a:spAutoFit/>
          </a:bodyPr>
          <a:lstStyle/>
          <a:p>
            <a:pPr algn="ctr"/>
            <a:r>
              <a:rPr lang="en-US" sz="2100" b="1" dirty="0">
                <a:solidFill>
                  <a:srgbClr val="004174"/>
                </a:solidFill>
                <a:latin typeface="Lato" panose="020F0502020204030203" pitchFamily="34" charset="0"/>
                <a:ea typeface="Lato" panose="020F0502020204030203" pitchFamily="34" charset="0"/>
                <a:cs typeface="Lato" panose="020F0502020204030203" pitchFamily="34" charset="0"/>
              </a:rPr>
              <a:t>Experiments</a:t>
            </a:r>
          </a:p>
        </p:txBody>
      </p:sp>
      <p:sp>
        <p:nvSpPr>
          <p:cNvPr id="33" name="TextBox 32">
            <a:extLst>
              <a:ext uri="{FF2B5EF4-FFF2-40B4-BE49-F238E27FC236}">
                <a16:creationId xmlns:a16="http://schemas.microsoft.com/office/drawing/2014/main" id="{F1068613-1590-430F-CD5B-357E49D439CA}"/>
              </a:ext>
            </a:extLst>
          </p:cNvPr>
          <p:cNvSpPr txBox="1"/>
          <p:nvPr/>
        </p:nvSpPr>
        <p:spPr>
          <a:xfrm>
            <a:off x="3152056" y="3713082"/>
            <a:ext cx="2764766" cy="784830"/>
          </a:xfrm>
          <a:prstGeom prst="rect">
            <a:avLst/>
          </a:prstGeom>
          <a:noFill/>
        </p:spPr>
        <p:txBody>
          <a:bodyPr wrap="square">
            <a:spAutoFit/>
          </a:bodyPr>
          <a:lstStyle/>
          <a:p>
            <a:r>
              <a:rPr lang="en-US" sz="1500" dirty="0">
                <a:solidFill>
                  <a:srgbClr val="004174"/>
                </a:solidFill>
                <a:latin typeface="Lato" panose="020F0502020204030203" pitchFamily="34" charset="0"/>
                <a:ea typeface="Lato" panose="020F0502020204030203" pitchFamily="34" charset="0"/>
                <a:cs typeface="Lato" panose="020F0502020204030203" pitchFamily="34" charset="0"/>
              </a:rPr>
              <a:t>ANN</a:t>
            </a:r>
            <a:r>
              <a:rPr lang="en-RO" sz="1500" dirty="0">
                <a:solidFill>
                  <a:srgbClr val="004174"/>
                </a:solidFill>
                <a:latin typeface="Lato" panose="020F0502020204030203" pitchFamily="34" charset="0"/>
                <a:ea typeface="Lato" panose="020F0502020204030203" pitchFamily="34" charset="0"/>
                <a:cs typeface="Lato" panose="020F0502020204030203" pitchFamily="34" charset="0"/>
              </a:rPr>
              <a:t> vs. </a:t>
            </a:r>
            <a:r>
              <a:rPr lang="en-US" sz="1500" dirty="0">
                <a:solidFill>
                  <a:srgbClr val="004174"/>
                </a:solidFill>
                <a:latin typeface="Lato" panose="020F0502020204030203" pitchFamily="34" charset="0"/>
                <a:ea typeface="Lato" panose="020F0502020204030203" pitchFamily="34" charset="0"/>
                <a:cs typeface="Lato" panose="020F0502020204030203" pitchFamily="34" charset="0"/>
              </a:rPr>
              <a:t>RBF Neural Networks</a:t>
            </a:r>
            <a:endParaRPr lang="en-RO" sz="1500" dirty="0">
              <a:solidFill>
                <a:srgbClr val="004174"/>
              </a:solidFill>
              <a:latin typeface="Lato" panose="020F0502020204030203" pitchFamily="34" charset="0"/>
              <a:ea typeface="Lato" panose="020F0502020204030203" pitchFamily="34" charset="0"/>
              <a:cs typeface="Lato" panose="020F0502020204030203" pitchFamily="34" charset="0"/>
            </a:endParaRPr>
          </a:p>
          <a:p>
            <a:r>
              <a:rPr lang="en-RO" sz="1500" dirty="0">
                <a:solidFill>
                  <a:srgbClr val="004174"/>
                </a:solidFill>
                <a:latin typeface="Lato" panose="020F0502020204030203" pitchFamily="34" charset="0"/>
                <a:ea typeface="Lato" panose="020F0502020204030203" pitchFamily="34" charset="0"/>
                <a:cs typeface="Lato" panose="020F0502020204030203" pitchFamily="34" charset="0"/>
              </a:rPr>
              <a:t>Various ANN architectures</a:t>
            </a:r>
          </a:p>
          <a:p>
            <a:r>
              <a:rPr lang="en-US" sz="1500" dirty="0">
                <a:solidFill>
                  <a:srgbClr val="004174"/>
                </a:solidFill>
                <a:latin typeface="Lato" panose="020F0502020204030203" pitchFamily="34" charset="0"/>
                <a:ea typeface="Lato" panose="020F0502020204030203" pitchFamily="34" charset="0"/>
                <a:cs typeface="Lato" panose="020F0502020204030203" pitchFamily="34" charset="0"/>
              </a:rPr>
              <a:t>Three Generated Datasets</a:t>
            </a:r>
            <a:endParaRPr lang="en-RO" sz="1500" dirty="0">
              <a:solidFill>
                <a:srgbClr val="004174"/>
              </a:solidFill>
              <a:latin typeface="Lato" panose="020F0502020204030203" pitchFamily="34" charset="0"/>
              <a:ea typeface="Lato" panose="020F0502020204030203" pitchFamily="34" charset="0"/>
              <a:cs typeface="Lato" panose="020F0502020204030203" pitchFamily="34" charset="0"/>
            </a:endParaRPr>
          </a:p>
        </p:txBody>
      </p:sp>
      <p:sp>
        <p:nvSpPr>
          <p:cNvPr id="3" name="Rectangle: Rounded Corners 2">
            <a:extLst>
              <a:ext uri="{FF2B5EF4-FFF2-40B4-BE49-F238E27FC236}">
                <a16:creationId xmlns:a16="http://schemas.microsoft.com/office/drawing/2014/main" id="{A531B556-3254-0063-7671-022B9FB1448C}"/>
              </a:ext>
            </a:extLst>
          </p:cNvPr>
          <p:cNvSpPr/>
          <p:nvPr/>
        </p:nvSpPr>
        <p:spPr>
          <a:xfrm>
            <a:off x="6083847" y="3287749"/>
            <a:ext cx="2840840" cy="1551467"/>
          </a:xfrm>
          <a:prstGeom prst="roundRect">
            <a:avLst/>
          </a:prstGeom>
          <a:solidFill>
            <a:schemeClr val="tx1">
              <a:lumMod val="20000"/>
              <a:lumOff val="80000"/>
            </a:schemeClr>
          </a:solidFill>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500" dirty="0">
                <a:solidFill>
                  <a:schemeClr val="tx1"/>
                </a:solidFill>
              </a:rPr>
              <a:t>The results are sent for dissemination to the Journal Neural Networks (rank A) as an article and it is under review.</a:t>
            </a:r>
          </a:p>
        </p:txBody>
      </p:sp>
      <p:sp>
        <p:nvSpPr>
          <p:cNvPr id="6" name="Google Shape;237;p31">
            <a:extLst>
              <a:ext uri="{FF2B5EF4-FFF2-40B4-BE49-F238E27FC236}">
                <a16:creationId xmlns:a16="http://schemas.microsoft.com/office/drawing/2014/main" id="{610240D7-F0D3-99C2-7600-5E82A5DB495D}"/>
              </a:ext>
            </a:extLst>
          </p:cNvPr>
          <p:cNvSpPr txBox="1">
            <a:spLocks/>
          </p:cNvSpPr>
          <p:nvPr/>
        </p:nvSpPr>
        <p:spPr>
          <a:xfrm>
            <a:off x="3242742" y="4737653"/>
            <a:ext cx="2862681" cy="1157987"/>
          </a:xfrm>
          <a:prstGeom prst="rect">
            <a:avLst/>
          </a:prstGeom>
        </p:spPr>
        <p:txBody>
          <a:bodyPr spcFirstLastPara="1" vert="horz" wrap="square" lIns="68569" tIns="68569" rIns="68569" bIns="68569" rtlCol="0" anchor="t" anchorCtr="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14300" indent="0">
              <a:lnSpc>
                <a:spcPct val="100000"/>
              </a:lnSpc>
              <a:spcBef>
                <a:spcPts val="0"/>
              </a:spcBef>
              <a:buClr>
                <a:srgbClr val="000000"/>
              </a:buClr>
              <a:buSzPts val="1200"/>
              <a:buNone/>
            </a:pPr>
            <a:endParaRPr lang="en-US" sz="1500" dirty="0">
              <a:solidFill>
                <a:srgbClr val="000000"/>
              </a:solidFill>
            </a:endParaRPr>
          </a:p>
          <a:p>
            <a:pPr marL="0" indent="0">
              <a:lnSpc>
                <a:spcPct val="100000"/>
              </a:lnSpc>
              <a:spcBef>
                <a:spcPts val="0"/>
              </a:spcBef>
              <a:buNone/>
            </a:pPr>
            <a:endParaRPr lang="en-US" sz="1500" dirty="0">
              <a:solidFill>
                <a:srgbClr val="000000"/>
              </a:solidFill>
            </a:endParaRPr>
          </a:p>
          <a:p>
            <a:pPr marL="0" indent="0">
              <a:lnSpc>
                <a:spcPct val="100000"/>
              </a:lnSpc>
              <a:spcBef>
                <a:spcPts val="0"/>
              </a:spcBef>
              <a:buNone/>
            </a:pPr>
            <a:endParaRPr lang="en-US" sz="1500" dirty="0">
              <a:solidFill>
                <a:srgbClr val="000000"/>
              </a:solidFill>
            </a:endParaRPr>
          </a:p>
          <a:p>
            <a:pPr marL="0" indent="0">
              <a:spcBef>
                <a:spcPts val="0"/>
              </a:spcBef>
              <a:spcAft>
                <a:spcPts val="900"/>
              </a:spcAft>
              <a:buNone/>
            </a:pPr>
            <a:endParaRPr lang="en-US" sz="1500" dirty="0"/>
          </a:p>
        </p:txBody>
      </p:sp>
    </p:spTree>
    <p:extLst>
      <p:ext uri="{BB962C8B-B14F-4D97-AF65-F5344CB8AC3E}">
        <p14:creationId xmlns:p14="http://schemas.microsoft.com/office/powerpoint/2010/main" val="2405655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7303150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B624CF-9149-282C-8850-16A552C22612}"/>
              </a:ext>
            </a:extLst>
          </p:cNvPr>
          <p:cNvSpPr>
            <a:spLocks noGrp="1"/>
          </p:cNvSpPr>
          <p:nvPr>
            <p:ph type="title"/>
          </p:nvPr>
        </p:nvSpPr>
        <p:spPr/>
        <p:txBody>
          <a:bodyPr/>
          <a:lstStyle/>
          <a:p>
            <a:r>
              <a:rPr lang="en-US" dirty="0"/>
              <a:t>Introduction</a:t>
            </a:r>
          </a:p>
        </p:txBody>
      </p:sp>
      <p:sp>
        <p:nvSpPr>
          <p:cNvPr id="4" name="Date Placeholder 3">
            <a:extLst>
              <a:ext uri="{FF2B5EF4-FFF2-40B4-BE49-F238E27FC236}">
                <a16:creationId xmlns:a16="http://schemas.microsoft.com/office/drawing/2014/main" id="{6D11BB75-2F3F-1AAC-1337-02AF227A4187}"/>
              </a:ext>
            </a:extLst>
          </p:cNvPr>
          <p:cNvSpPr>
            <a:spLocks noGrp="1"/>
          </p:cNvSpPr>
          <p:nvPr>
            <p:ph type="dt" sz="half" idx="10"/>
          </p:nvPr>
        </p:nvSpPr>
        <p:spPr/>
        <p:txBody>
          <a:bodyPr/>
          <a:lstStyle/>
          <a:p>
            <a:fld id="{23E9C8A1-DF9D-411C-8C5F-FC9619BF422F}" type="datetime1">
              <a:rPr lang="en-US" smtClean="0"/>
              <a:t>7/1/2024</a:t>
            </a:fld>
            <a:endParaRPr lang="en-US" dirty="0"/>
          </a:p>
        </p:txBody>
      </p:sp>
      <p:sp>
        <p:nvSpPr>
          <p:cNvPr id="5" name="Slide Number Placeholder 4">
            <a:extLst>
              <a:ext uri="{FF2B5EF4-FFF2-40B4-BE49-F238E27FC236}">
                <a16:creationId xmlns:a16="http://schemas.microsoft.com/office/drawing/2014/main" id="{8F8E8758-F720-6E48-9E5C-F3415EF18FD5}"/>
              </a:ext>
            </a:extLst>
          </p:cNvPr>
          <p:cNvSpPr>
            <a:spLocks noGrp="1"/>
          </p:cNvSpPr>
          <p:nvPr>
            <p:ph type="sldNum" sz="quarter" idx="12"/>
          </p:nvPr>
        </p:nvSpPr>
        <p:spPr/>
        <p:txBody>
          <a:bodyPr/>
          <a:lstStyle/>
          <a:p>
            <a:fld id="{F15DF4B7-D390-4743-BC4A-39E252620E6B}" type="slidenum">
              <a:rPr lang="en-US" smtClean="0"/>
              <a:pPr/>
              <a:t>2</a:t>
            </a:fld>
            <a:endParaRPr lang="en-US" dirty="0"/>
          </a:p>
        </p:txBody>
      </p:sp>
      <p:pic>
        <p:nvPicPr>
          <p:cNvPr id="12" name="Content Placeholder 11" descr="A group of colorful circles and arrows&#10;&#10;Description automatically generated">
            <a:extLst>
              <a:ext uri="{FF2B5EF4-FFF2-40B4-BE49-F238E27FC236}">
                <a16:creationId xmlns:a16="http://schemas.microsoft.com/office/drawing/2014/main" id="{2E64CE7D-C146-0B3E-4519-3D903C70C100}"/>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190661" y="2416928"/>
            <a:ext cx="3363509" cy="3363509"/>
          </a:xfrm>
        </p:spPr>
      </p:pic>
      <p:pic>
        <p:nvPicPr>
          <p:cNvPr id="14" name="Picture 13" descr="A computer with a gear and check marks&#10;&#10;Description automatically generated">
            <a:extLst>
              <a:ext uri="{FF2B5EF4-FFF2-40B4-BE49-F238E27FC236}">
                <a16:creationId xmlns:a16="http://schemas.microsoft.com/office/drawing/2014/main" id="{CEDE52E5-19FE-80A7-10CD-4370B93F864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9278" y="2222150"/>
            <a:ext cx="3558287" cy="3558287"/>
          </a:xfrm>
          <a:prstGeom prst="rect">
            <a:avLst/>
          </a:prstGeom>
        </p:spPr>
      </p:pic>
    </p:spTree>
    <p:extLst>
      <p:ext uri="{BB962C8B-B14F-4D97-AF65-F5344CB8AC3E}">
        <p14:creationId xmlns:p14="http://schemas.microsoft.com/office/powerpoint/2010/main" val="12614887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1479E2-DD1E-8073-2E93-BC9770D6194E}"/>
              </a:ext>
            </a:extLst>
          </p:cNvPr>
          <p:cNvSpPr>
            <a:spLocks noGrp="1"/>
          </p:cNvSpPr>
          <p:nvPr>
            <p:ph type="title"/>
          </p:nvPr>
        </p:nvSpPr>
        <p:spPr/>
        <p:txBody>
          <a:bodyPr/>
          <a:lstStyle/>
          <a:p>
            <a:r>
              <a:rPr lang="en-US" dirty="0"/>
              <a:t>Structure</a:t>
            </a:r>
          </a:p>
        </p:txBody>
      </p:sp>
      <p:sp>
        <p:nvSpPr>
          <p:cNvPr id="3" name="Content Placeholder 2">
            <a:extLst>
              <a:ext uri="{FF2B5EF4-FFF2-40B4-BE49-F238E27FC236}">
                <a16:creationId xmlns:a16="http://schemas.microsoft.com/office/drawing/2014/main" id="{A8CFA5C8-775A-4204-0569-632321239ADC}"/>
              </a:ext>
            </a:extLst>
          </p:cNvPr>
          <p:cNvSpPr>
            <a:spLocks noGrp="1"/>
          </p:cNvSpPr>
          <p:nvPr>
            <p:ph idx="1"/>
          </p:nvPr>
        </p:nvSpPr>
        <p:spPr/>
        <p:txBody>
          <a:bodyPr anchor="ctr"/>
          <a:lstStyle/>
          <a:p>
            <a:r>
              <a:rPr lang="en-US" dirty="0"/>
              <a:t>Systematic Literature Review</a:t>
            </a:r>
          </a:p>
          <a:p>
            <a:r>
              <a:rPr lang="en-US" dirty="0"/>
              <a:t>Study Design : </a:t>
            </a:r>
          </a:p>
          <a:p>
            <a:pPr marL="342900" lvl="1" indent="0">
              <a:buNone/>
            </a:pPr>
            <a:r>
              <a:rPr lang="en-US" dirty="0"/>
              <a:t>Models, Metrics, Datasets, Taguchi Analysis</a:t>
            </a:r>
          </a:p>
          <a:p>
            <a:r>
              <a:rPr lang="en-US" dirty="0"/>
              <a:t>Results of Replication and New Studies</a:t>
            </a:r>
          </a:p>
        </p:txBody>
      </p:sp>
      <p:sp>
        <p:nvSpPr>
          <p:cNvPr id="4" name="Date Placeholder 3">
            <a:extLst>
              <a:ext uri="{FF2B5EF4-FFF2-40B4-BE49-F238E27FC236}">
                <a16:creationId xmlns:a16="http://schemas.microsoft.com/office/drawing/2014/main" id="{CFE248D2-1F49-0A5B-4B79-9497C3AEF2D1}"/>
              </a:ext>
            </a:extLst>
          </p:cNvPr>
          <p:cNvSpPr>
            <a:spLocks noGrp="1"/>
          </p:cNvSpPr>
          <p:nvPr>
            <p:ph type="dt" sz="half" idx="10"/>
          </p:nvPr>
        </p:nvSpPr>
        <p:spPr/>
        <p:txBody>
          <a:bodyPr/>
          <a:lstStyle/>
          <a:p>
            <a:fld id="{23E9C8A1-DF9D-411C-8C5F-FC9619BF422F}" type="datetime1">
              <a:rPr lang="en-US" smtClean="0"/>
              <a:t>7/1/2024</a:t>
            </a:fld>
            <a:endParaRPr lang="en-US" dirty="0"/>
          </a:p>
        </p:txBody>
      </p:sp>
      <p:sp>
        <p:nvSpPr>
          <p:cNvPr id="5" name="Slide Number Placeholder 4">
            <a:extLst>
              <a:ext uri="{FF2B5EF4-FFF2-40B4-BE49-F238E27FC236}">
                <a16:creationId xmlns:a16="http://schemas.microsoft.com/office/drawing/2014/main" id="{619D2B90-8F9C-F046-507F-D61586576421}"/>
              </a:ext>
            </a:extLst>
          </p:cNvPr>
          <p:cNvSpPr>
            <a:spLocks noGrp="1"/>
          </p:cNvSpPr>
          <p:nvPr>
            <p:ph type="sldNum" sz="quarter" idx="12"/>
          </p:nvPr>
        </p:nvSpPr>
        <p:spPr/>
        <p:txBody>
          <a:bodyPr/>
          <a:lstStyle/>
          <a:p>
            <a:fld id="{F15DF4B7-D390-4743-BC4A-39E252620E6B}" type="slidenum">
              <a:rPr lang="en-US" smtClean="0"/>
              <a:pPr/>
              <a:t>3</a:t>
            </a:fld>
            <a:endParaRPr lang="en-US" dirty="0"/>
          </a:p>
        </p:txBody>
      </p:sp>
    </p:spTree>
    <p:extLst>
      <p:ext uri="{BB962C8B-B14F-4D97-AF65-F5344CB8AC3E}">
        <p14:creationId xmlns:p14="http://schemas.microsoft.com/office/powerpoint/2010/main" val="30680866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0536A3-0EC5-0FCA-2B69-FEAB021F4D81}"/>
              </a:ext>
            </a:extLst>
          </p:cNvPr>
          <p:cNvSpPr>
            <a:spLocks noGrp="1"/>
          </p:cNvSpPr>
          <p:nvPr>
            <p:ph type="title"/>
          </p:nvPr>
        </p:nvSpPr>
        <p:spPr/>
        <p:txBody>
          <a:bodyPr/>
          <a:lstStyle/>
          <a:p>
            <a:r>
              <a:rPr lang="en-US"/>
              <a:t>Systematic Literature Review Methodology</a:t>
            </a:r>
            <a:endParaRPr lang="en-US" dirty="0"/>
          </a:p>
        </p:txBody>
      </p:sp>
      <p:pic>
        <p:nvPicPr>
          <p:cNvPr id="7" name="Content Placeholder 6" descr="A screenshot of a computer&#10;&#10;Description automatically generated">
            <a:extLst>
              <a:ext uri="{FF2B5EF4-FFF2-40B4-BE49-F238E27FC236}">
                <a16:creationId xmlns:a16="http://schemas.microsoft.com/office/drawing/2014/main" id="{C978E54C-97CB-73B5-64B5-96882E36BB8B}"/>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730996" y="1646237"/>
            <a:ext cx="3660246" cy="5120693"/>
          </a:xfrm>
        </p:spPr>
      </p:pic>
      <p:sp>
        <p:nvSpPr>
          <p:cNvPr id="4" name="Date Placeholder 3">
            <a:extLst>
              <a:ext uri="{FF2B5EF4-FFF2-40B4-BE49-F238E27FC236}">
                <a16:creationId xmlns:a16="http://schemas.microsoft.com/office/drawing/2014/main" id="{BC0D5C1E-52D2-1C9B-A732-FFA4F4E89155}"/>
              </a:ext>
            </a:extLst>
          </p:cNvPr>
          <p:cNvSpPr>
            <a:spLocks noGrp="1"/>
          </p:cNvSpPr>
          <p:nvPr>
            <p:ph type="dt" sz="half" idx="10"/>
          </p:nvPr>
        </p:nvSpPr>
        <p:spPr/>
        <p:txBody>
          <a:bodyPr/>
          <a:lstStyle/>
          <a:p>
            <a:fld id="{23E9C8A1-DF9D-411C-8C5F-FC9619BF422F}" type="datetime1">
              <a:rPr lang="en-US" smtClean="0"/>
              <a:t>7/1/2024</a:t>
            </a:fld>
            <a:endParaRPr lang="en-US" dirty="0"/>
          </a:p>
        </p:txBody>
      </p:sp>
      <p:sp>
        <p:nvSpPr>
          <p:cNvPr id="5" name="Slide Number Placeholder 4">
            <a:extLst>
              <a:ext uri="{FF2B5EF4-FFF2-40B4-BE49-F238E27FC236}">
                <a16:creationId xmlns:a16="http://schemas.microsoft.com/office/drawing/2014/main" id="{BABD8C2C-4629-5147-5211-71086FAB5B09}"/>
              </a:ext>
            </a:extLst>
          </p:cNvPr>
          <p:cNvSpPr>
            <a:spLocks noGrp="1"/>
          </p:cNvSpPr>
          <p:nvPr>
            <p:ph type="sldNum" sz="quarter" idx="12"/>
          </p:nvPr>
        </p:nvSpPr>
        <p:spPr/>
        <p:txBody>
          <a:bodyPr/>
          <a:lstStyle/>
          <a:p>
            <a:fld id="{F15DF4B7-D390-4743-BC4A-39E252620E6B}" type="slidenum">
              <a:rPr lang="en-US" smtClean="0"/>
              <a:pPr/>
              <a:t>4</a:t>
            </a:fld>
            <a:endParaRPr lang="en-US" dirty="0"/>
          </a:p>
        </p:txBody>
      </p:sp>
    </p:spTree>
    <p:extLst>
      <p:ext uri="{BB962C8B-B14F-4D97-AF65-F5344CB8AC3E}">
        <p14:creationId xmlns:p14="http://schemas.microsoft.com/office/powerpoint/2010/main" val="41641197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10AF54-A2BD-6D9B-8200-0B0104E0720C}"/>
              </a:ext>
            </a:extLst>
          </p:cNvPr>
          <p:cNvSpPr>
            <a:spLocks noGrp="1"/>
          </p:cNvSpPr>
          <p:nvPr>
            <p:ph type="title"/>
          </p:nvPr>
        </p:nvSpPr>
        <p:spPr/>
        <p:txBody>
          <a:bodyPr/>
          <a:lstStyle/>
          <a:p>
            <a:r>
              <a:rPr lang="en-US" dirty="0"/>
              <a:t>Systematic Literature Review Results</a:t>
            </a:r>
          </a:p>
        </p:txBody>
      </p:sp>
      <p:sp>
        <p:nvSpPr>
          <p:cNvPr id="4" name="Date Placeholder 3">
            <a:extLst>
              <a:ext uri="{FF2B5EF4-FFF2-40B4-BE49-F238E27FC236}">
                <a16:creationId xmlns:a16="http://schemas.microsoft.com/office/drawing/2014/main" id="{0793DCAE-FE62-CE5E-055A-43A8AADBEAC1}"/>
              </a:ext>
            </a:extLst>
          </p:cNvPr>
          <p:cNvSpPr>
            <a:spLocks noGrp="1"/>
          </p:cNvSpPr>
          <p:nvPr>
            <p:ph type="dt" sz="half" idx="10"/>
          </p:nvPr>
        </p:nvSpPr>
        <p:spPr/>
        <p:txBody>
          <a:bodyPr/>
          <a:lstStyle/>
          <a:p>
            <a:fld id="{23E9C8A1-DF9D-411C-8C5F-FC9619BF422F}" type="datetime1">
              <a:rPr lang="en-US" smtClean="0"/>
              <a:t>7/1/2024</a:t>
            </a:fld>
            <a:endParaRPr lang="en-US" dirty="0"/>
          </a:p>
        </p:txBody>
      </p:sp>
      <p:sp>
        <p:nvSpPr>
          <p:cNvPr id="5" name="Slide Number Placeholder 4">
            <a:extLst>
              <a:ext uri="{FF2B5EF4-FFF2-40B4-BE49-F238E27FC236}">
                <a16:creationId xmlns:a16="http://schemas.microsoft.com/office/drawing/2014/main" id="{069D8075-35F9-FA63-5891-55830C87FEB3}"/>
              </a:ext>
            </a:extLst>
          </p:cNvPr>
          <p:cNvSpPr>
            <a:spLocks noGrp="1"/>
          </p:cNvSpPr>
          <p:nvPr>
            <p:ph type="sldNum" sz="quarter" idx="12"/>
          </p:nvPr>
        </p:nvSpPr>
        <p:spPr/>
        <p:txBody>
          <a:bodyPr/>
          <a:lstStyle/>
          <a:p>
            <a:fld id="{F15DF4B7-D390-4743-BC4A-39E252620E6B}" type="slidenum">
              <a:rPr lang="en-US" smtClean="0"/>
              <a:pPr/>
              <a:t>5</a:t>
            </a:fld>
            <a:endParaRPr lang="en-US" dirty="0"/>
          </a:p>
        </p:txBody>
      </p:sp>
      <p:graphicFrame>
        <p:nvGraphicFramePr>
          <p:cNvPr id="9" name="Chart 8">
            <a:extLst>
              <a:ext uri="{FF2B5EF4-FFF2-40B4-BE49-F238E27FC236}">
                <a16:creationId xmlns:a16="http://schemas.microsoft.com/office/drawing/2014/main" id="{3E7845C9-A778-AC20-E8E6-0874EFAD99CD}"/>
              </a:ext>
            </a:extLst>
          </p:cNvPr>
          <p:cNvGraphicFramePr/>
          <p:nvPr>
            <p:extLst>
              <p:ext uri="{D42A27DB-BD31-4B8C-83A1-F6EECF244321}">
                <p14:modId xmlns:p14="http://schemas.microsoft.com/office/powerpoint/2010/main" val="3903722039"/>
              </p:ext>
            </p:extLst>
          </p:nvPr>
        </p:nvGraphicFramePr>
        <p:xfrm>
          <a:off x="0" y="2007011"/>
          <a:ext cx="5251704" cy="3367023"/>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2" name="Chart 11">
            <a:extLst>
              <a:ext uri="{FF2B5EF4-FFF2-40B4-BE49-F238E27FC236}">
                <a16:creationId xmlns:a16="http://schemas.microsoft.com/office/drawing/2014/main" id="{69966BD4-7292-46C5-3825-B3507AC2267F}"/>
              </a:ext>
            </a:extLst>
          </p:cNvPr>
          <p:cNvGraphicFramePr/>
          <p:nvPr>
            <p:extLst>
              <p:ext uri="{D42A27DB-BD31-4B8C-83A1-F6EECF244321}">
                <p14:modId xmlns:p14="http://schemas.microsoft.com/office/powerpoint/2010/main" val="115302720"/>
              </p:ext>
            </p:extLst>
          </p:nvPr>
        </p:nvGraphicFramePr>
        <p:xfrm>
          <a:off x="4246564" y="2007011"/>
          <a:ext cx="5251704" cy="3367024"/>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33998414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F8DA8-8903-E0F6-0558-E3BF2958740A}"/>
              </a:ext>
            </a:extLst>
          </p:cNvPr>
          <p:cNvSpPr>
            <a:spLocks noGrp="1"/>
          </p:cNvSpPr>
          <p:nvPr>
            <p:ph type="title"/>
          </p:nvPr>
        </p:nvSpPr>
        <p:spPr/>
        <p:txBody>
          <a:bodyPr/>
          <a:lstStyle/>
          <a:p>
            <a:r>
              <a:rPr lang="en-US" dirty="0"/>
              <a:t>Research Design</a:t>
            </a:r>
          </a:p>
        </p:txBody>
      </p:sp>
      <p:sp>
        <p:nvSpPr>
          <p:cNvPr id="4" name="Date Placeholder 3">
            <a:extLst>
              <a:ext uri="{FF2B5EF4-FFF2-40B4-BE49-F238E27FC236}">
                <a16:creationId xmlns:a16="http://schemas.microsoft.com/office/drawing/2014/main" id="{7DC62C95-E1D6-5411-9046-926DEBAEA5D3}"/>
              </a:ext>
            </a:extLst>
          </p:cNvPr>
          <p:cNvSpPr>
            <a:spLocks noGrp="1"/>
          </p:cNvSpPr>
          <p:nvPr>
            <p:ph type="dt" sz="half" idx="10"/>
          </p:nvPr>
        </p:nvSpPr>
        <p:spPr/>
        <p:txBody>
          <a:bodyPr/>
          <a:lstStyle/>
          <a:p>
            <a:fld id="{23E9C8A1-DF9D-411C-8C5F-FC9619BF422F}" type="datetime1">
              <a:rPr lang="en-US" smtClean="0"/>
              <a:t>7/1/2024</a:t>
            </a:fld>
            <a:endParaRPr lang="en-US" dirty="0"/>
          </a:p>
        </p:txBody>
      </p:sp>
      <p:sp>
        <p:nvSpPr>
          <p:cNvPr id="5" name="Slide Number Placeholder 4">
            <a:extLst>
              <a:ext uri="{FF2B5EF4-FFF2-40B4-BE49-F238E27FC236}">
                <a16:creationId xmlns:a16="http://schemas.microsoft.com/office/drawing/2014/main" id="{445FC60C-9B52-9B58-61DC-2CBB0BF8CF64}"/>
              </a:ext>
            </a:extLst>
          </p:cNvPr>
          <p:cNvSpPr>
            <a:spLocks noGrp="1"/>
          </p:cNvSpPr>
          <p:nvPr>
            <p:ph type="sldNum" sz="quarter" idx="12"/>
          </p:nvPr>
        </p:nvSpPr>
        <p:spPr/>
        <p:txBody>
          <a:bodyPr/>
          <a:lstStyle/>
          <a:p>
            <a:fld id="{F15DF4B7-D390-4743-BC4A-39E252620E6B}" type="slidenum">
              <a:rPr lang="en-US" smtClean="0"/>
              <a:pPr/>
              <a:t>6</a:t>
            </a:fld>
            <a:endParaRPr lang="en-US" dirty="0"/>
          </a:p>
        </p:txBody>
      </p:sp>
      <p:pic>
        <p:nvPicPr>
          <p:cNvPr id="13" name="Content Placeholder 12" descr="A diagram of a network&#10;&#10;Description automatically generated">
            <a:extLst>
              <a:ext uri="{FF2B5EF4-FFF2-40B4-BE49-F238E27FC236}">
                <a16:creationId xmlns:a16="http://schemas.microsoft.com/office/drawing/2014/main" id="{69AC2CF3-5A23-770B-AB43-D8EB5DBE526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92088" y="2119566"/>
            <a:ext cx="8737600" cy="3763456"/>
          </a:xfrm>
        </p:spPr>
      </p:pic>
    </p:spTree>
    <p:extLst>
      <p:ext uri="{BB962C8B-B14F-4D97-AF65-F5344CB8AC3E}">
        <p14:creationId xmlns:p14="http://schemas.microsoft.com/office/powerpoint/2010/main" val="42672715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761E9-5B5B-0E0D-BE81-4137695E43B4}"/>
              </a:ext>
            </a:extLst>
          </p:cNvPr>
          <p:cNvSpPr>
            <a:spLocks noGrp="1"/>
          </p:cNvSpPr>
          <p:nvPr>
            <p:ph type="title"/>
          </p:nvPr>
        </p:nvSpPr>
        <p:spPr/>
        <p:txBody>
          <a:bodyPr/>
          <a:lstStyle/>
          <a:p>
            <a:r>
              <a:rPr lang="en-US" dirty="0"/>
              <a:t>Datasets</a:t>
            </a:r>
          </a:p>
        </p:txBody>
      </p:sp>
      <p:graphicFrame>
        <p:nvGraphicFramePr>
          <p:cNvPr id="6" name="Content Placeholder 5">
            <a:extLst>
              <a:ext uri="{FF2B5EF4-FFF2-40B4-BE49-F238E27FC236}">
                <a16:creationId xmlns:a16="http://schemas.microsoft.com/office/drawing/2014/main" id="{1F0855EF-3443-4C86-4C21-C0DF7B48FBF9}"/>
              </a:ext>
            </a:extLst>
          </p:cNvPr>
          <p:cNvGraphicFramePr>
            <a:graphicFrameLocks noGrp="1"/>
          </p:cNvGraphicFramePr>
          <p:nvPr>
            <p:ph idx="1"/>
            <p:extLst>
              <p:ext uri="{D42A27DB-BD31-4B8C-83A1-F6EECF244321}">
                <p14:modId xmlns:p14="http://schemas.microsoft.com/office/powerpoint/2010/main" val="3395266878"/>
              </p:ext>
            </p:extLst>
          </p:nvPr>
        </p:nvGraphicFramePr>
        <p:xfrm>
          <a:off x="192088" y="1825625"/>
          <a:ext cx="8778240" cy="2489200"/>
        </p:xfrm>
        <a:graphic>
          <a:graphicData uri="http://schemas.openxmlformats.org/drawingml/2006/table">
            <a:tbl>
              <a:tblPr firstRow="1" bandRow="1">
                <a:tableStyleId>{5C22544A-7EE6-4342-B048-85BDC9FD1C3A}</a:tableStyleId>
              </a:tblPr>
              <a:tblGrid>
                <a:gridCol w="1645920">
                  <a:extLst>
                    <a:ext uri="{9D8B030D-6E8A-4147-A177-3AD203B41FA5}">
                      <a16:colId xmlns:a16="http://schemas.microsoft.com/office/drawing/2014/main" val="1768058096"/>
                    </a:ext>
                  </a:extLst>
                </a:gridCol>
                <a:gridCol w="2377440">
                  <a:extLst>
                    <a:ext uri="{9D8B030D-6E8A-4147-A177-3AD203B41FA5}">
                      <a16:colId xmlns:a16="http://schemas.microsoft.com/office/drawing/2014/main" val="1820441218"/>
                    </a:ext>
                  </a:extLst>
                </a:gridCol>
                <a:gridCol w="2377440">
                  <a:extLst>
                    <a:ext uri="{9D8B030D-6E8A-4147-A177-3AD203B41FA5}">
                      <a16:colId xmlns:a16="http://schemas.microsoft.com/office/drawing/2014/main" val="2177748139"/>
                    </a:ext>
                  </a:extLst>
                </a:gridCol>
                <a:gridCol w="2377440">
                  <a:extLst>
                    <a:ext uri="{9D8B030D-6E8A-4147-A177-3AD203B41FA5}">
                      <a16:colId xmlns:a16="http://schemas.microsoft.com/office/drawing/2014/main" val="3314874938"/>
                    </a:ext>
                  </a:extLst>
                </a:gridCol>
              </a:tblGrid>
              <a:tr h="370840">
                <a:tc>
                  <a:txBody>
                    <a:bodyPr/>
                    <a:lstStyle/>
                    <a:p>
                      <a:r>
                        <a:rPr lang="en-US" dirty="0"/>
                        <a:t>Parameters</a:t>
                      </a:r>
                    </a:p>
                  </a:txBody>
                  <a:tcPr/>
                </a:tc>
                <a:tc>
                  <a:txBody>
                    <a:bodyPr/>
                    <a:lstStyle/>
                    <a:p>
                      <a:pPr algn="ctr"/>
                      <a:r>
                        <a:rPr lang="en-US" dirty="0"/>
                        <a:t>Triangle</a:t>
                      </a:r>
                    </a:p>
                  </a:txBody>
                  <a:tcPr/>
                </a:tc>
                <a:tc>
                  <a:txBody>
                    <a:bodyPr/>
                    <a:lstStyle/>
                    <a:p>
                      <a:pPr algn="ctr"/>
                      <a:r>
                        <a:rPr lang="en-US" dirty="0"/>
                        <a:t>Bank Credit</a:t>
                      </a:r>
                    </a:p>
                  </a:txBody>
                  <a:tcPr/>
                </a:tc>
                <a:tc>
                  <a:txBody>
                    <a:bodyPr/>
                    <a:lstStyle/>
                    <a:p>
                      <a:pPr algn="ctr"/>
                      <a:r>
                        <a:rPr lang="en-US" dirty="0"/>
                        <a:t>Heart Risk</a:t>
                      </a:r>
                    </a:p>
                  </a:txBody>
                  <a:tcPr/>
                </a:tc>
                <a:extLst>
                  <a:ext uri="{0D108BD9-81ED-4DB2-BD59-A6C34878D82A}">
                    <a16:rowId xmlns:a16="http://schemas.microsoft.com/office/drawing/2014/main" val="1405880541"/>
                  </a:ext>
                </a:extLst>
              </a:tr>
              <a:tr h="370840">
                <a:tc>
                  <a:txBody>
                    <a:bodyPr/>
                    <a:lstStyle/>
                    <a:p>
                      <a:r>
                        <a:rPr lang="en-US" dirty="0"/>
                        <a:t>No. Input</a:t>
                      </a:r>
                    </a:p>
                  </a:txBody>
                  <a:tcPr/>
                </a:tc>
                <a:tc>
                  <a:txBody>
                    <a:bodyPr/>
                    <a:lstStyle/>
                    <a:p>
                      <a:pPr algn="ctr"/>
                      <a:r>
                        <a:rPr lang="en-US" dirty="0"/>
                        <a:t>3</a:t>
                      </a:r>
                    </a:p>
                  </a:txBody>
                  <a:tcPr/>
                </a:tc>
                <a:tc>
                  <a:txBody>
                    <a:bodyPr/>
                    <a:lstStyle/>
                    <a:p>
                      <a:pPr algn="ctr"/>
                      <a:r>
                        <a:rPr lang="en-US" dirty="0"/>
                        <a:t>4</a:t>
                      </a:r>
                    </a:p>
                  </a:txBody>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dirty="0"/>
                        <a:t>6</a:t>
                      </a:r>
                    </a:p>
                  </a:txBody>
                  <a:tcPr/>
                </a:tc>
                <a:extLst>
                  <a:ext uri="{0D108BD9-81ED-4DB2-BD59-A6C34878D82A}">
                    <a16:rowId xmlns:a16="http://schemas.microsoft.com/office/drawing/2014/main" val="160495925"/>
                  </a:ext>
                </a:extLst>
              </a:tr>
              <a:tr h="370840">
                <a:tc>
                  <a:txBody>
                    <a:bodyPr/>
                    <a:lstStyle/>
                    <a:p>
                      <a:r>
                        <a:rPr lang="en-US" dirty="0"/>
                        <a:t>Output</a:t>
                      </a:r>
                    </a:p>
                  </a:txBody>
                  <a:tcPr/>
                </a:tc>
                <a:tc>
                  <a:txBody>
                    <a:bodyPr/>
                    <a:lstStyle/>
                    <a:p>
                      <a:pPr algn="ctr"/>
                      <a:r>
                        <a:rPr lang="en-US" dirty="0"/>
                        <a:t>4 classes</a:t>
                      </a:r>
                    </a:p>
                  </a:txBody>
                  <a:tcPr/>
                </a:tc>
                <a:tc>
                  <a:txBody>
                    <a:bodyPr/>
                    <a:lstStyle/>
                    <a:p>
                      <a:pPr algn="ctr"/>
                      <a:r>
                        <a:rPr lang="en-US" dirty="0"/>
                        <a:t>4 classes</a:t>
                      </a:r>
                    </a:p>
                  </a:txBody>
                  <a:tcPr/>
                </a:tc>
                <a:tc>
                  <a:txBody>
                    <a:bodyPr/>
                    <a:lstStyle/>
                    <a:p>
                      <a:pPr algn="ctr"/>
                      <a:r>
                        <a:rPr lang="en-US" dirty="0"/>
                        <a:t>4 classes</a:t>
                      </a:r>
                    </a:p>
                  </a:txBody>
                  <a:tcPr/>
                </a:tc>
                <a:extLst>
                  <a:ext uri="{0D108BD9-81ED-4DB2-BD59-A6C34878D82A}">
                    <a16:rowId xmlns:a16="http://schemas.microsoft.com/office/drawing/2014/main" val="40105267"/>
                  </a:ext>
                </a:extLst>
              </a:tr>
              <a:tr h="370840">
                <a:tc>
                  <a:txBody>
                    <a:bodyPr/>
                    <a:lstStyle/>
                    <a:p>
                      <a:r>
                        <a:rPr lang="en-US" dirty="0"/>
                        <a:t>Size</a:t>
                      </a:r>
                    </a:p>
                  </a:txBody>
                  <a:tcPr/>
                </a:tc>
                <a:tc>
                  <a:txBody>
                    <a:bodyPr/>
                    <a:lstStyle/>
                    <a:p>
                      <a:pPr algn="ctr"/>
                      <a:r>
                        <a:rPr lang="en-US" dirty="0"/>
                        <a:t>800 entries</a:t>
                      </a:r>
                    </a:p>
                  </a:txBody>
                  <a:tcPr/>
                </a:tc>
                <a:tc>
                  <a:txBody>
                    <a:bodyPr/>
                    <a:lstStyle/>
                    <a:p>
                      <a:pPr algn="ctr"/>
                      <a:r>
                        <a:rPr lang="en-US" dirty="0"/>
                        <a:t>800 entries</a:t>
                      </a:r>
                    </a:p>
                  </a:txBody>
                  <a:tcPr/>
                </a:tc>
                <a:tc>
                  <a:txBody>
                    <a:bodyPr/>
                    <a:lstStyle/>
                    <a:p>
                      <a:pPr algn="ctr"/>
                      <a:r>
                        <a:rPr lang="en-US" dirty="0"/>
                        <a:t>800 entries</a:t>
                      </a:r>
                    </a:p>
                  </a:txBody>
                  <a:tcPr/>
                </a:tc>
                <a:extLst>
                  <a:ext uri="{0D108BD9-81ED-4DB2-BD59-A6C34878D82A}">
                    <a16:rowId xmlns:a16="http://schemas.microsoft.com/office/drawing/2014/main" val="2103986879"/>
                  </a:ext>
                </a:extLst>
              </a:tr>
              <a:tr h="370840">
                <a:tc>
                  <a:txBody>
                    <a:bodyPr/>
                    <a:lstStyle/>
                    <a:p>
                      <a:r>
                        <a:rPr lang="en-US" dirty="0"/>
                        <a:t>No. Mutated Functions</a:t>
                      </a:r>
                    </a:p>
                  </a:txBody>
                  <a:tcPr/>
                </a:tc>
                <a:tc>
                  <a:txBody>
                    <a:bodyPr/>
                    <a:lstStyle/>
                    <a:p>
                      <a:pPr algn="ctr"/>
                      <a:r>
                        <a:rPr lang="en-US" dirty="0"/>
                        <a:t>N\A</a:t>
                      </a:r>
                    </a:p>
                  </a:txBody>
                  <a:tcPr/>
                </a:tc>
                <a:tc>
                  <a:txBody>
                    <a:bodyPr/>
                    <a:lstStyle/>
                    <a:p>
                      <a:pPr algn="ctr"/>
                      <a:r>
                        <a:rPr lang="en-US" dirty="0"/>
                        <a:t>4</a:t>
                      </a:r>
                    </a:p>
                  </a:txBody>
                  <a:tcPr/>
                </a:tc>
                <a:tc>
                  <a:txBody>
                    <a:bodyPr/>
                    <a:lstStyle/>
                    <a:p>
                      <a:pPr algn="ctr"/>
                      <a:r>
                        <a:rPr lang="en-US" dirty="0"/>
                        <a:t>4</a:t>
                      </a:r>
                    </a:p>
                  </a:txBody>
                  <a:tcPr/>
                </a:tc>
                <a:extLst>
                  <a:ext uri="{0D108BD9-81ED-4DB2-BD59-A6C34878D82A}">
                    <a16:rowId xmlns:a16="http://schemas.microsoft.com/office/drawing/2014/main" val="629953964"/>
                  </a:ext>
                </a:extLst>
              </a:tr>
              <a:tr h="370840">
                <a:tc>
                  <a:txBody>
                    <a:bodyPr/>
                    <a:lstStyle/>
                    <a:p>
                      <a:r>
                        <a:rPr lang="en-US" dirty="0"/>
                        <a:t>Mutation Dataset Size</a:t>
                      </a:r>
                    </a:p>
                  </a:txBody>
                  <a:tcPr/>
                </a:tc>
                <a:tc>
                  <a:txBody>
                    <a:bodyPr/>
                    <a:lstStyle/>
                    <a:p>
                      <a:pPr algn="ctr"/>
                      <a:r>
                        <a:rPr lang="en-US" dirty="0"/>
                        <a:t>N\A</a:t>
                      </a:r>
                    </a:p>
                  </a:txBody>
                  <a:tcPr/>
                </a:tc>
                <a:tc>
                  <a:txBody>
                    <a:bodyPr/>
                    <a:lstStyle/>
                    <a:p>
                      <a:pPr algn="ctr"/>
                      <a:r>
                        <a:rPr lang="en-US" dirty="0"/>
                        <a:t>891</a:t>
                      </a:r>
                    </a:p>
                  </a:txBody>
                  <a:tcPr/>
                </a:tc>
                <a:tc>
                  <a:txBody>
                    <a:bodyPr/>
                    <a:lstStyle/>
                    <a:p>
                      <a:pPr algn="ctr"/>
                      <a:r>
                        <a:rPr lang="en-US" dirty="0"/>
                        <a:t>698</a:t>
                      </a:r>
                    </a:p>
                  </a:txBody>
                  <a:tcPr/>
                </a:tc>
                <a:extLst>
                  <a:ext uri="{0D108BD9-81ED-4DB2-BD59-A6C34878D82A}">
                    <a16:rowId xmlns:a16="http://schemas.microsoft.com/office/drawing/2014/main" val="1813409001"/>
                  </a:ext>
                </a:extLst>
              </a:tr>
            </a:tbl>
          </a:graphicData>
        </a:graphic>
      </p:graphicFrame>
      <p:sp>
        <p:nvSpPr>
          <p:cNvPr id="4" name="Date Placeholder 3">
            <a:extLst>
              <a:ext uri="{FF2B5EF4-FFF2-40B4-BE49-F238E27FC236}">
                <a16:creationId xmlns:a16="http://schemas.microsoft.com/office/drawing/2014/main" id="{AAFED534-1267-03DF-68A7-8275CD531AD6}"/>
              </a:ext>
            </a:extLst>
          </p:cNvPr>
          <p:cNvSpPr>
            <a:spLocks noGrp="1"/>
          </p:cNvSpPr>
          <p:nvPr>
            <p:ph type="dt" sz="half" idx="10"/>
          </p:nvPr>
        </p:nvSpPr>
        <p:spPr/>
        <p:txBody>
          <a:bodyPr/>
          <a:lstStyle/>
          <a:p>
            <a:fld id="{23E9C8A1-DF9D-411C-8C5F-FC9619BF422F}" type="datetime1">
              <a:rPr lang="en-US" smtClean="0"/>
              <a:t>7/1/2024</a:t>
            </a:fld>
            <a:endParaRPr lang="en-US" dirty="0"/>
          </a:p>
        </p:txBody>
      </p:sp>
      <p:sp>
        <p:nvSpPr>
          <p:cNvPr id="5" name="Slide Number Placeholder 4">
            <a:extLst>
              <a:ext uri="{FF2B5EF4-FFF2-40B4-BE49-F238E27FC236}">
                <a16:creationId xmlns:a16="http://schemas.microsoft.com/office/drawing/2014/main" id="{F250616D-296D-66EB-7953-F22A0636DE7E}"/>
              </a:ext>
            </a:extLst>
          </p:cNvPr>
          <p:cNvSpPr>
            <a:spLocks noGrp="1"/>
          </p:cNvSpPr>
          <p:nvPr>
            <p:ph type="sldNum" sz="quarter" idx="12"/>
          </p:nvPr>
        </p:nvSpPr>
        <p:spPr/>
        <p:txBody>
          <a:bodyPr/>
          <a:lstStyle/>
          <a:p>
            <a:fld id="{F15DF4B7-D390-4743-BC4A-39E252620E6B}" type="slidenum">
              <a:rPr lang="en-US" smtClean="0"/>
              <a:pPr/>
              <a:t>7</a:t>
            </a:fld>
            <a:endParaRPr lang="en-US" dirty="0"/>
          </a:p>
        </p:txBody>
      </p:sp>
    </p:spTree>
    <p:extLst>
      <p:ext uri="{BB962C8B-B14F-4D97-AF65-F5344CB8AC3E}">
        <p14:creationId xmlns:p14="http://schemas.microsoft.com/office/powerpoint/2010/main" val="15342657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31735E-B65F-0DD2-DE06-9906D60247D7}"/>
              </a:ext>
            </a:extLst>
          </p:cNvPr>
          <p:cNvSpPr>
            <a:spLocks noGrp="1"/>
          </p:cNvSpPr>
          <p:nvPr>
            <p:ph type="title"/>
          </p:nvPr>
        </p:nvSpPr>
        <p:spPr/>
        <p:txBody>
          <a:bodyPr/>
          <a:lstStyle/>
          <a:p>
            <a:r>
              <a:rPr lang="en-US" dirty="0"/>
              <a:t>Neural Network Models</a:t>
            </a:r>
          </a:p>
        </p:txBody>
      </p:sp>
      <p:graphicFrame>
        <p:nvGraphicFramePr>
          <p:cNvPr id="6" name="Content Placeholder 5">
            <a:extLst>
              <a:ext uri="{FF2B5EF4-FFF2-40B4-BE49-F238E27FC236}">
                <a16:creationId xmlns:a16="http://schemas.microsoft.com/office/drawing/2014/main" id="{00A00A2F-4359-9DAC-73B8-CA1F0BEEF372}"/>
              </a:ext>
            </a:extLst>
          </p:cNvPr>
          <p:cNvGraphicFramePr>
            <a:graphicFrameLocks noGrp="1"/>
          </p:cNvGraphicFramePr>
          <p:nvPr>
            <p:ph idx="1"/>
            <p:extLst>
              <p:ext uri="{D42A27DB-BD31-4B8C-83A1-F6EECF244321}">
                <p14:modId xmlns:p14="http://schemas.microsoft.com/office/powerpoint/2010/main" val="3543107720"/>
              </p:ext>
            </p:extLst>
          </p:nvPr>
        </p:nvGraphicFramePr>
        <p:xfrm>
          <a:off x="192422" y="2316480"/>
          <a:ext cx="8869680" cy="2225040"/>
        </p:xfrm>
        <a:graphic>
          <a:graphicData uri="http://schemas.openxmlformats.org/drawingml/2006/table">
            <a:tbl>
              <a:tblPr firstRow="1" bandRow="1">
                <a:tableStyleId>{5C22544A-7EE6-4342-B048-85BDC9FD1C3A}</a:tableStyleId>
              </a:tblPr>
              <a:tblGrid>
                <a:gridCol w="1554480">
                  <a:extLst>
                    <a:ext uri="{9D8B030D-6E8A-4147-A177-3AD203B41FA5}">
                      <a16:colId xmlns:a16="http://schemas.microsoft.com/office/drawing/2014/main" val="1839018449"/>
                    </a:ext>
                  </a:extLst>
                </a:gridCol>
                <a:gridCol w="3657600">
                  <a:extLst>
                    <a:ext uri="{9D8B030D-6E8A-4147-A177-3AD203B41FA5}">
                      <a16:colId xmlns:a16="http://schemas.microsoft.com/office/drawing/2014/main" val="1399664358"/>
                    </a:ext>
                  </a:extLst>
                </a:gridCol>
                <a:gridCol w="3657600">
                  <a:extLst>
                    <a:ext uri="{9D8B030D-6E8A-4147-A177-3AD203B41FA5}">
                      <a16:colId xmlns:a16="http://schemas.microsoft.com/office/drawing/2014/main" val="694020929"/>
                    </a:ext>
                  </a:extLst>
                </a:gridCol>
              </a:tblGrid>
              <a:tr h="370840">
                <a:tc>
                  <a:txBody>
                    <a:bodyPr/>
                    <a:lstStyle/>
                    <a:p>
                      <a:r>
                        <a:rPr lang="en-US" dirty="0"/>
                        <a:t>Parameter</a:t>
                      </a:r>
                    </a:p>
                  </a:txBody>
                  <a:tcPr/>
                </a:tc>
                <a:tc>
                  <a:txBody>
                    <a:bodyPr/>
                    <a:lstStyle/>
                    <a:p>
                      <a:pPr algn="ctr"/>
                      <a:r>
                        <a:rPr lang="en-US" dirty="0"/>
                        <a:t>ANN</a:t>
                      </a:r>
                    </a:p>
                  </a:txBody>
                  <a:tcPr/>
                </a:tc>
                <a:tc>
                  <a:txBody>
                    <a:bodyPr/>
                    <a:lstStyle/>
                    <a:p>
                      <a:pPr algn="ctr"/>
                      <a:r>
                        <a:rPr lang="en-US" dirty="0"/>
                        <a:t>RBF</a:t>
                      </a:r>
                    </a:p>
                  </a:txBody>
                  <a:tcPr/>
                </a:tc>
                <a:extLst>
                  <a:ext uri="{0D108BD9-81ED-4DB2-BD59-A6C34878D82A}">
                    <a16:rowId xmlns:a16="http://schemas.microsoft.com/office/drawing/2014/main" val="2283997707"/>
                  </a:ext>
                </a:extLst>
              </a:tr>
              <a:tr h="370840">
                <a:tc>
                  <a:txBody>
                    <a:bodyPr/>
                    <a:lstStyle/>
                    <a:p>
                      <a:r>
                        <a:rPr lang="en-US" dirty="0"/>
                        <a:t>Input Nodes</a:t>
                      </a:r>
                    </a:p>
                  </a:txBody>
                  <a:tcPr/>
                </a:tc>
                <a:tc>
                  <a:txBody>
                    <a:bodyPr/>
                    <a:lstStyle/>
                    <a:p>
                      <a:r>
                        <a:rPr lang="en-US" dirty="0"/>
                        <a:t>3/4/6 – depends on dataset</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dirty="0"/>
                        <a:t>3/4/6 – depends on dataset</a:t>
                      </a:r>
                    </a:p>
                  </a:txBody>
                  <a:tcPr/>
                </a:tc>
                <a:extLst>
                  <a:ext uri="{0D108BD9-81ED-4DB2-BD59-A6C34878D82A}">
                    <a16:rowId xmlns:a16="http://schemas.microsoft.com/office/drawing/2014/main" val="886619259"/>
                  </a:ext>
                </a:extLst>
              </a:tr>
              <a:tr h="370840">
                <a:tc>
                  <a:txBody>
                    <a:bodyPr/>
                    <a:lstStyle/>
                    <a:p>
                      <a:r>
                        <a:rPr lang="en-US" dirty="0"/>
                        <a:t>Hidden layer size</a:t>
                      </a:r>
                    </a:p>
                  </a:txBody>
                  <a:tcPr/>
                </a:tc>
                <a:tc>
                  <a:txBody>
                    <a:bodyPr/>
                    <a:lstStyle/>
                    <a:p>
                      <a:r>
                        <a:rPr lang="en-US" dirty="0"/>
                        <a:t>24-triangle, 50-other datasets</a:t>
                      </a:r>
                    </a:p>
                  </a:txBody>
                  <a:tcPr/>
                </a:tc>
                <a:tc>
                  <a:txBody>
                    <a:bodyPr/>
                    <a:lstStyle/>
                    <a:p>
                      <a:r>
                        <a:rPr lang="en-US" dirty="0"/>
                        <a:t>200</a:t>
                      </a:r>
                    </a:p>
                  </a:txBody>
                  <a:tcPr/>
                </a:tc>
                <a:extLst>
                  <a:ext uri="{0D108BD9-81ED-4DB2-BD59-A6C34878D82A}">
                    <a16:rowId xmlns:a16="http://schemas.microsoft.com/office/drawing/2014/main" val="3381291420"/>
                  </a:ext>
                </a:extLst>
              </a:tr>
              <a:tr h="370840">
                <a:tc>
                  <a:txBody>
                    <a:bodyPr/>
                    <a:lstStyle/>
                    <a:p>
                      <a:r>
                        <a:rPr lang="en-US" dirty="0"/>
                        <a:t>Output Nodes</a:t>
                      </a:r>
                    </a:p>
                  </a:txBody>
                  <a:tcPr/>
                </a:tc>
                <a:tc>
                  <a:txBody>
                    <a:bodyPr/>
                    <a:lstStyle/>
                    <a:p>
                      <a:r>
                        <a:rPr lang="en-US" dirty="0"/>
                        <a:t>1</a:t>
                      </a:r>
                    </a:p>
                  </a:txBody>
                  <a:tcPr/>
                </a:tc>
                <a:tc>
                  <a:txBody>
                    <a:bodyPr/>
                    <a:lstStyle/>
                    <a:p>
                      <a:r>
                        <a:rPr lang="en-US" dirty="0"/>
                        <a:t>1</a:t>
                      </a:r>
                    </a:p>
                  </a:txBody>
                  <a:tcPr/>
                </a:tc>
                <a:extLst>
                  <a:ext uri="{0D108BD9-81ED-4DB2-BD59-A6C34878D82A}">
                    <a16:rowId xmlns:a16="http://schemas.microsoft.com/office/drawing/2014/main" val="2579778727"/>
                  </a:ext>
                </a:extLst>
              </a:tr>
              <a:tr h="370840">
                <a:tc>
                  <a:txBody>
                    <a:bodyPr/>
                    <a:lstStyle/>
                    <a:p>
                      <a:r>
                        <a:rPr lang="en-US" dirty="0"/>
                        <a:t>Epochs</a:t>
                      </a:r>
                    </a:p>
                  </a:txBody>
                  <a:tcPr/>
                </a:tc>
                <a:tc>
                  <a:txBody>
                    <a:bodyPr/>
                    <a:lstStyle/>
                    <a:p>
                      <a:r>
                        <a:rPr lang="en-US" dirty="0"/>
                        <a:t>50-triangle, 100-other datasets</a:t>
                      </a:r>
                    </a:p>
                  </a:txBody>
                  <a:tcPr/>
                </a:tc>
                <a:tc>
                  <a:txBody>
                    <a:bodyPr/>
                    <a:lstStyle/>
                    <a:p>
                      <a:r>
                        <a:rPr lang="en-US" dirty="0"/>
                        <a:t>100</a:t>
                      </a:r>
                    </a:p>
                  </a:txBody>
                  <a:tcPr/>
                </a:tc>
                <a:extLst>
                  <a:ext uri="{0D108BD9-81ED-4DB2-BD59-A6C34878D82A}">
                    <a16:rowId xmlns:a16="http://schemas.microsoft.com/office/drawing/2014/main" val="1259276082"/>
                  </a:ext>
                </a:extLst>
              </a:tr>
              <a:tr h="370840">
                <a:tc>
                  <a:txBody>
                    <a:bodyPr/>
                    <a:lstStyle/>
                    <a:p>
                      <a:r>
                        <a:rPr lang="en-US" dirty="0"/>
                        <a:t>Learning Rate</a:t>
                      </a:r>
                    </a:p>
                  </a:txBody>
                  <a:tcPr/>
                </a:tc>
                <a:tc>
                  <a:txBody>
                    <a:bodyPr/>
                    <a:lstStyle/>
                    <a:p>
                      <a:r>
                        <a:rPr lang="en-US" dirty="0"/>
                        <a:t>0.001</a:t>
                      </a:r>
                    </a:p>
                  </a:txBody>
                  <a:tcPr/>
                </a:tc>
                <a:tc>
                  <a:txBody>
                    <a:bodyPr/>
                    <a:lstStyle/>
                    <a:p>
                      <a:r>
                        <a:rPr lang="en-US" dirty="0"/>
                        <a:t>0.005</a:t>
                      </a:r>
                    </a:p>
                  </a:txBody>
                  <a:tcPr/>
                </a:tc>
                <a:extLst>
                  <a:ext uri="{0D108BD9-81ED-4DB2-BD59-A6C34878D82A}">
                    <a16:rowId xmlns:a16="http://schemas.microsoft.com/office/drawing/2014/main" val="849889510"/>
                  </a:ext>
                </a:extLst>
              </a:tr>
            </a:tbl>
          </a:graphicData>
        </a:graphic>
      </p:graphicFrame>
      <p:sp>
        <p:nvSpPr>
          <p:cNvPr id="4" name="Date Placeholder 3">
            <a:extLst>
              <a:ext uri="{FF2B5EF4-FFF2-40B4-BE49-F238E27FC236}">
                <a16:creationId xmlns:a16="http://schemas.microsoft.com/office/drawing/2014/main" id="{32DB753E-4DFF-68C6-FDA2-705F97D19B5A}"/>
              </a:ext>
            </a:extLst>
          </p:cNvPr>
          <p:cNvSpPr>
            <a:spLocks noGrp="1"/>
          </p:cNvSpPr>
          <p:nvPr>
            <p:ph type="dt" sz="half" idx="10"/>
          </p:nvPr>
        </p:nvSpPr>
        <p:spPr/>
        <p:txBody>
          <a:bodyPr/>
          <a:lstStyle/>
          <a:p>
            <a:fld id="{23E9C8A1-DF9D-411C-8C5F-FC9619BF422F}" type="datetime1">
              <a:rPr lang="en-US" smtClean="0"/>
              <a:t>7/1/2024</a:t>
            </a:fld>
            <a:endParaRPr lang="en-US" dirty="0"/>
          </a:p>
        </p:txBody>
      </p:sp>
      <p:sp>
        <p:nvSpPr>
          <p:cNvPr id="5" name="Slide Number Placeholder 4">
            <a:extLst>
              <a:ext uri="{FF2B5EF4-FFF2-40B4-BE49-F238E27FC236}">
                <a16:creationId xmlns:a16="http://schemas.microsoft.com/office/drawing/2014/main" id="{B3AC5509-1920-CC80-4CE6-FC4F9A73C25E}"/>
              </a:ext>
            </a:extLst>
          </p:cNvPr>
          <p:cNvSpPr>
            <a:spLocks noGrp="1"/>
          </p:cNvSpPr>
          <p:nvPr>
            <p:ph type="sldNum" sz="quarter" idx="12"/>
          </p:nvPr>
        </p:nvSpPr>
        <p:spPr/>
        <p:txBody>
          <a:bodyPr/>
          <a:lstStyle/>
          <a:p>
            <a:fld id="{F15DF4B7-D390-4743-BC4A-39E252620E6B}" type="slidenum">
              <a:rPr lang="en-US" smtClean="0"/>
              <a:pPr/>
              <a:t>8</a:t>
            </a:fld>
            <a:endParaRPr lang="en-US" dirty="0"/>
          </a:p>
        </p:txBody>
      </p:sp>
    </p:spTree>
    <p:extLst>
      <p:ext uri="{BB962C8B-B14F-4D97-AF65-F5344CB8AC3E}">
        <p14:creationId xmlns:p14="http://schemas.microsoft.com/office/powerpoint/2010/main" val="22774955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CECB5E-5053-EB7F-2D75-E2CEF905ADB6}"/>
              </a:ext>
            </a:extLst>
          </p:cNvPr>
          <p:cNvSpPr>
            <a:spLocks noGrp="1"/>
          </p:cNvSpPr>
          <p:nvPr>
            <p:ph type="title"/>
          </p:nvPr>
        </p:nvSpPr>
        <p:spPr/>
        <p:txBody>
          <a:bodyPr/>
          <a:lstStyle/>
          <a:p>
            <a:r>
              <a:rPr lang="en-US" dirty="0"/>
              <a:t>Taguchi L4 Analysis</a:t>
            </a:r>
          </a:p>
        </p:txBody>
      </p:sp>
      <p:graphicFrame>
        <p:nvGraphicFramePr>
          <p:cNvPr id="7" name="Content Placeholder 6">
            <a:extLst>
              <a:ext uri="{FF2B5EF4-FFF2-40B4-BE49-F238E27FC236}">
                <a16:creationId xmlns:a16="http://schemas.microsoft.com/office/drawing/2014/main" id="{B440122A-5BFC-3FBD-A99B-66859AF03839}"/>
              </a:ext>
            </a:extLst>
          </p:cNvPr>
          <p:cNvGraphicFramePr>
            <a:graphicFrameLocks noGrp="1"/>
          </p:cNvGraphicFramePr>
          <p:nvPr>
            <p:ph idx="1"/>
            <p:extLst>
              <p:ext uri="{D42A27DB-BD31-4B8C-83A1-F6EECF244321}">
                <p14:modId xmlns:p14="http://schemas.microsoft.com/office/powerpoint/2010/main" val="2584846820"/>
              </p:ext>
            </p:extLst>
          </p:nvPr>
        </p:nvGraphicFramePr>
        <p:xfrm>
          <a:off x="192216" y="2522728"/>
          <a:ext cx="8737600" cy="2225040"/>
        </p:xfrm>
        <a:graphic>
          <a:graphicData uri="http://schemas.openxmlformats.org/drawingml/2006/table">
            <a:tbl>
              <a:tblPr firstRow="1" bandRow="1">
                <a:tableStyleId>{5C22544A-7EE6-4342-B048-85BDC9FD1C3A}</a:tableStyleId>
              </a:tblPr>
              <a:tblGrid>
                <a:gridCol w="1747520">
                  <a:extLst>
                    <a:ext uri="{9D8B030D-6E8A-4147-A177-3AD203B41FA5}">
                      <a16:colId xmlns:a16="http://schemas.microsoft.com/office/drawing/2014/main" val="2896305033"/>
                    </a:ext>
                  </a:extLst>
                </a:gridCol>
                <a:gridCol w="1747520">
                  <a:extLst>
                    <a:ext uri="{9D8B030D-6E8A-4147-A177-3AD203B41FA5}">
                      <a16:colId xmlns:a16="http://schemas.microsoft.com/office/drawing/2014/main" val="4227009234"/>
                    </a:ext>
                  </a:extLst>
                </a:gridCol>
                <a:gridCol w="1747520">
                  <a:extLst>
                    <a:ext uri="{9D8B030D-6E8A-4147-A177-3AD203B41FA5}">
                      <a16:colId xmlns:a16="http://schemas.microsoft.com/office/drawing/2014/main" val="1281140594"/>
                    </a:ext>
                  </a:extLst>
                </a:gridCol>
                <a:gridCol w="1747520">
                  <a:extLst>
                    <a:ext uri="{9D8B030D-6E8A-4147-A177-3AD203B41FA5}">
                      <a16:colId xmlns:a16="http://schemas.microsoft.com/office/drawing/2014/main" val="3263235874"/>
                    </a:ext>
                  </a:extLst>
                </a:gridCol>
                <a:gridCol w="1747520">
                  <a:extLst>
                    <a:ext uri="{9D8B030D-6E8A-4147-A177-3AD203B41FA5}">
                      <a16:colId xmlns:a16="http://schemas.microsoft.com/office/drawing/2014/main" val="1375135993"/>
                    </a:ext>
                  </a:extLst>
                </a:gridCol>
              </a:tblGrid>
              <a:tr h="370840">
                <a:tc>
                  <a:txBody>
                    <a:bodyPr/>
                    <a:lstStyle/>
                    <a:p>
                      <a:endParaRPr lang="en-US" dirty="0"/>
                    </a:p>
                  </a:txBody>
                  <a:tcPr/>
                </a:tc>
                <a:tc gridSpan="2">
                  <a:txBody>
                    <a:bodyPr/>
                    <a:lstStyle/>
                    <a:p>
                      <a:pPr algn="ctr"/>
                      <a:r>
                        <a:rPr lang="en-US" dirty="0"/>
                        <a:t>ANN</a:t>
                      </a:r>
                    </a:p>
                  </a:txBody>
                  <a:tcPr anchor="ctr"/>
                </a:tc>
                <a:tc hMerge="1">
                  <a:txBody>
                    <a:bodyPr/>
                    <a:lstStyle/>
                    <a:p>
                      <a:endParaRPr lang="en-US" dirty="0"/>
                    </a:p>
                  </a:txBody>
                  <a:tcPr/>
                </a:tc>
                <a:tc gridSpan="2">
                  <a:txBody>
                    <a:bodyPr/>
                    <a:lstStyle/>
                    <a:p>
                      <a:pPr algn="ctr"/>
                      <a:r>
                        <a:rPr lang="en-US" dirty="0"/>
                        <a:t>RBF</a:t>
                      </a:r>
                    </a:p>
                  </a:txBody>
                  <a:tcPr anchor="ctr"/>
                </a:tc>
                <a:tc hMerge="1">
                  <a:txBody>
                    <a:bodyPr/>
                    <a:lstStyle/>
                    <a:p>
                      <a:endParaRPr lang="en-US" dirty="0"/>
                    </a:p>
                  </a:txBody>
                  <a:tcPr/>
                </a:tc>
                <a:extLst>
                  <a:ext uri="{0D108BD9-81ED-4DB2-BD59-A6C34878D82A}">
                    <a16:rowId xmlns:a16="http://schemas.microsoft.com/office/drawing/2014/main" val="4267604479"/>
                  </a:ext>
                </a:extLst>
              </a:tr>
              <a:tr h="370840">
                <a:tc>
                  <a:txBody>
                    <a:bodyPr/>
                    <a:lstStyle/>
                    <a:p>
                      <a:r>
                        <a:rPr lang="en-US" dirty="0"/>
                        <a:t>Parameters</a:t>
                      </a:r>
                    </a:p>
                  </a:txBody>
                  <a:tcPr/>
                </a:tc>
                <a:tc>
                  <a:txBody>
                    <a:bodyPr/>
                    <a:lstStyle/>
                    <a:p>
                      <a:r>
                        <a:rPr lang="en-US" dirty="0"/>
                        <a:t>Epochs</a:t>
                      </a:r>
                    </a:p>
                  </a:txBody>
                  <a:tcPr/>
                </a:tc>
                <a:tc>
                  <a:txBody>
                    <a:bodyPr/>
                    <a:lstStyle/>
                    <a:p>
                      <a:r>
                        <a:rPr lang="en-US" dirty="0"/>
                        <a:t>Hidden Layer</a:t>
                      </a:r>
                    </a:p>
                  </a:txBody>
                  <a:tcPr/>
                </a:tc>
                <a:tc>
                  <a:txBody>
                    <a:bodyPr/>
                    <a:lstStyle/>
                    <a:p>
                      <a:r>
                        <a:rPr lang="en-US" dirty="0"/>
                        <a:t>Epochs</a:t>
                      </a:r>
                    </a:p>
                  </a:txBody>
                  <a:tcPr/>
                </a:tc>
                <a:tc>
                  <a:txBody>
                    <a:bodyPr/>
                    <a:lstStyle/>
                    <a:p>
                      <a:r>
                        <a:rPr lang="en-US" dirty="0"/>
                        <a:t>Hidden Layer</a:t>
                      </a:r>
                    </a:p>
                  </a:txBody>
                  <a:tcPr/>
                </a:tc>
                <a:extLst>
                  <a:ext uri="{0D108BD9-81ED-4DB2-BD59-A6C34878D82A}">
                    <a16:rowId xmlns:a16="http://schemas.microsoft.com/office/drawing/2014/main" val="528252174"/>
                  </a:ext>
                </a:extLst>
              </a:tr>
              <a:tr h="370840">
                <a:tc>
                  <a:txBody>
                    <a:bodyPr/>
                    <a:lstStyle/>
                    <a:p>
                      <a:r>
                        <a:rPr lang="en-US" dirty="0"/>
                        <a:t>1</a:t>
                      </a:r>
                      <a:r>
                        <a:rPr lang="en-US" baseline="30000" dirty="0"/>
                        <a:t>st</a:t>
                      </a:r>
                      <a:r>
                        <a:rPr lang="en-US" dirty="0"/>
                        <a:t> Experiment</a:t>
                      </a:r>
                    </a:p>
                  </a:txBody>
                  <a:tcPr/>
                </a:tc>
                <a:tc>
                  <a:txBody>
                    <a:bodyPr/>
                    <a:lstStyle/>
                    <a:p>
                      <a:r>
                        <a:rPr lang="en-US" dirty="0"/>
                        <a:t>50</a:t>
                      </a:r>
                    </a:p>
                  </a:txBody>
                  <a:tcPr/>
                </a:tc>
                <a:tc>
                  <a:txBody>
                    <a:bodyPr/>
                    <a:lstStyle/>
                    <a:p>
                      <a:r>
                        <a:rPr lang="en-US" dirty="0"/>
                        <a:t>25</a:t>
                      </a:r>
                    </a:p>
                  </a:txBody>
                  <a:tcPr/>
                </a:tc>
                <a:tc>
                  <a:txBody>
                    <a:bodyPr/>
                    <a:lstStyle/>
                    <a:p>
                      <a:r>
                        <a:rPr lang="en-US" dirty="0"/>
                        <a:t>50</a:t>
                      </a:r>
                    </a:p>
                  </a:txBody>
                  <a:tcPr/>
                </a:tc>
                <a:tc>
                  <a:txBody>
                    <a:bodyPr/>
                    <a:lstStyle/>
                    <a:p>
                      <a:r>
                        <a:rPr lang="en-US" dirty="0"/>
                        <a:t>200</a:t>
                      </a:r>
                    </a:p>
                  </a:txBody>
                  <a:tcPr/>
                </a:tc>
                <a:extLst>
                  <a:ext uri="{0D108BD9-81ED-4DB2-BD59-A6C34878D82A}">
                    <a16:rowId xmlns:a16="http://schemas.microsoft.com/office/drawing/2014/main" val="3879433557"/>
                  </a:ext>
                </a:extLst>
              </a:tr>
              <a:tr h="370840">
                <a:tc>
                  <a:txBody>
                    <a:bodyPr/>
                    <a:lstStyle/>
                    <a:p>
                      <a:r>
                        <a:rPr lang="en-US" dirty="0"/>
                        <a:t>2</a:t>
                      </a:r>
                      <a:r>
                        <a:rPr lang="en-US" baseline="30000" dirty="0"/>
                        <a:t>nd</a:t>
                      </a:r>
                      <a:r>
                        <a:rPr lang="en-US" dirty="0"/>
                        <a:t> Experiment</a:t>
                      </a:r>
                    </a:p>
                  </a:txBody>
                  <a:tcPr/>
                </a:tc>
                <a:tc>
                  <a:txBody>
                    <a:bodyPr/>
                    <a:lstStyle/>
                    <a:p>
                      <a:r>
                        <a:rPr lang="en-US" dirty="0"/>
                        <a:t>50</a:t>
                      </a:r>
                    </a:p>
                  </a:txBody>
                  <a:tcPr/>
                </a:tc>
                <a:tc>
                  <a:txBody>
                    <a:bodyPr/>
                    <a:lstStyle/>
                    <a:p>
                      <a:r>
                        <a:rPr lang="en-US" dirty="0"/>
                        <a:t>50</a:t>
                      </a:r>
                    </a:p>
                  </a:txBody>
                  <a:tcPr/>
                </a:tc>
                <a:tc>
                  <a:txBody>
                    <a:bodyPr/>
                    <a:lstStyle/>
                    <a:p>
                      <a:r>
                        <a:rPr lang="en-US" dirty="0"/>
                        <a:t>50</a:t>
                      </a:r>
                    </a:p>
                  </a:txBody>
                  <a:tcPr/>
                </a:tc>
                <a:tc>
                  <a:txBody>
                    <a:bodyPr/>
                    <a:lstStyle/>
                    <a:p>
                      <a:r>
                        <a:rPr lang="en-US" dirty="0"/>
                        <a:t>350</a:t>
                      </a:r>
                    </a:p>
                  </a:txBody>
                  <a:tcPr/>
                </a:tc>
                <a:extLst>
                  <a:ext uri="{0D108BD9-81ED-4DB2-BD59-A6C34878D82A}">
                    <a16:rowId xmlns:a16="http://schemas.microsoft.com/office/drawing/2014/main" val="4062921760"/>
                  </a:ext>
                </a:extLst>
              </a:tr>
              <a:tr h="370840">
                <a:tc>
                  <a:txBody>
                    <a:bodyPr/>
                    <a:lstStyle/>
                    <a:p>
                      <a:r>
                        <a:rPr lang="en-US" dirty="0"/>
                        <a:t>3</a:t>
                      </a:r>
                      <a:r>
                        <a:rPr lang="en-US" baseline="30000" dirty="0"/>
                        <a:t>rd</a:t>
                      </a:r>
                      <a:r>
                        <a:rPr lang="en-US" dirty="0"/>
                        <a:t> Experiment</a:t>
                      </a:r>
                    </a:p>
                  </a:txBody>
                  <a:tcPr/>
                </a:tc>
                <a:tc>
                  <a:txBody>
                    <a:bodyPr/>
                    <a:lstStyle/>
                    <a:p>
                      <a:r>
                        <a:rPr lang="en-US" dirty="0"/>
                        <a:t>100</a:t>
                      </a:r>
                    </a:p>
                  </a:txBody>
                  <a:tcPr/>
                </a:tc>
                <a:tc>
                  <a:txBody>
                    <a:bodyPr/>
                    <a:lstStyle/>
                    <a:p>
                      <a:r>
                        <a:rPr lang="en-US" dirty="0"/>
                        <a:t>25</a:t>
                      </a:r>
                    </a:p>
                  </a:txBody>
                  <a:tcPr/>
                </a:tc>
                <a:tc>
                  <a:txBody>
                    <a:bodyPr/>
                    <a:lstStyle/>
                    <a:p>
                      <a:r>
                        <a:rPr lang="en-US" dirty="0"/>
                        <a:t>100</a:t>
                      </a:r>
                    </a:p>
                  </a:txBody>
                  <a:tcPr/>
                </a:tc>
                <a:tc>
                  <a:txBody>
                    <a:bodyPr/>
                    <a:lstStyle/>
                    <a:p>
                      <a:r>
                        <a:rPr lang="en-US" dirty="0"/>
                        <a:t>200</a:t>
                      </a:r>
                    </a:p>
                  </a:txBody>
                  <a:tcPr/>
                </a:tc>
                <a:extLst>
                  <a:ext uri="{0D108BD9-81ED-4DB2-BD59-A6C34878D82A}">
                    <a16:rowId xmlns:a16="http://schemas.microsoft.com/office/drawing/2014/main" val="1993742126"/>
                  </a:ext>
                </a:extLst>
              </a:tr>
              <a:tr h="370840">
                <a:tc>
                  <a:txBody>
                    <a:bodyPr/>
                    <a:lstStyle/>
                    <a:p>
                      <a:r>
                        <a:rPr lang="en-US" dirty="0"/>
                        <a:t>4</a:t>
                      </a:r>
                      <a:r>
                        <a:rPr lang="en-US" baseline="30000" dirty="0"/>
                        <a:t>th</a:t>
                      </a:r>
                      <a:r>
                        <a:rPr lang="en-US" dirty="0"/>
                        <a:t> Experiment</a:t>
                      </a:r>
                    </a:p>
                  </a:txBody>
                  <a:tcPr/>
                </a:tc>
                <a:tc>
                  <a:txBody>
                    <a:bodyPr/>
                    <a:lstStyle/>
                    <a:p>
                      <a:r>
                        <a:rPr lang="en-US" dirty="0"/>
                        <a:t>100</a:t>
                      </a:r>
                    </a:p>
                  </a:txBody>
                  <a:tcPr/>
                </a:tc>
                <a:tc>
                  <a:txBody>
                    <a:bodyPr/>
                    <a:lstStyle/>
                    <a:p>
                      <a:r>
                        <a:rPr lang="en-US" dirty="0"/>
                        <a:t>50</a:t>
                      </a:r>
                    </a:p>
                  </a:txBody>
                  <a:tcPr/>
                </a:tc>
                <a:tc>
                  <a:txBody>
                    <a:bodyPr/>
                    <a:lstStyle/>
                    <a:p>
                      <a:r>
                        <a:rPr lang="en-US" dirty="0"/>
                        <a:t>100</a:t>
                      </a:r>
                    </a:p>
                  </a:txBody>
                  <a:tcPr/>
                </a:tc>
                <a:tc>
                  <a:txBody>
                    <a:bodyPr/>
                    <a:lstStyle/>
                    <a:p>
                      <a:r>
                        <a:rPr lang="en-US" dirty="0"/>
                        <a:t>350</a:t>
                      </a:r>
                    </a:p>
                  </a:txBody>
                  <a:tcPr/>
                </a:tc>
                <a:extLst>
                  <a:ext uri="{0D108BD9-81ED-4DB2-BD59-A6C34878D82A}">
                    <a16:rowId xmlns:a16="http://schemas.microsoft.com/office/drawing/2014/main" val="3344112995"/>
                  </a:ext>
                </a:extLst>
              </a:tr>
            </a:tbl>
          </a:graphicData>
        </a:graphic>
      </p:graphicFrame>
      <p:sp>
        <p:nvSpPr>
          <p:cNvPr id="4" name="Date Placeholder 3">
            <a:extLst>
              <a:ext uri="{FF2B5EF4-FFF2-40B4-BE49-F238E27FC236}">
                <a16:creationId xmlns:a16="http://schemas.microsoft.com/office/drawing/2014/main" id="{107AC02F-D0E4-406B-A090-1CC4C54627DF}"/>
              </a:ext>
            </a:extLst>
          </p:cNvPr>
          <p:cNvSpPr>
            <a:spLocks noGrp="1"/>
          </p:cNvSpPr>
          <p:nvPr>
            <p:ph type="dt" sz="half" idx="10"/>
          </p:nvPr>
        </p:nvSpPr>
        <p:spPr/>
        <p:txBody>
          <a:bodyPr/>
          <a:lstStyle/>
          <a:p>
            <a:fld id="{23E9C8A1-DF9D-411C-8C5F-FC9619BF422F}" type="datetime1">
              <a:rPr lang="en-US" smtClean="0"/>
              <a:t>7/1/2024</a:t>
            </a:fld>
            <a:endParaRPr lang="en-US" dirty="0"/>
          </a:p>
        </p:txBody>
      </p:sp>
      <p:sp>
        <p:nvSpPr>
          <p:cNvPr id="5" name="Slide Number Placeholder 4">
            <a:extLst>
              <a:ext uri="{FF2B5EF4-FFF2-40B4-BE49-F238E27FC236}">
                <a16:creationId xmlns:a16="http://schemas.microsoft.com/office/drawing/2014/main" id="{B69B7FBE-2A84-930C-3A87-24C6CB2523CF}"/>
              </a:ext>
            </a:extLst>
          </p:cNvPr>
          <p:cNvSpPr>
            <a:spLocks noGrp="1"/>
          </p:cNvSpPr>
          <p:nvPr>
            <p:ph type="sldNum" sz="quarter" idx="12"/>
          </p:nvPr>
        </p:nvSpPr>
        <p:spPr/>
        <p:txBody>
          <a:bodyPr/>
          <a:lstStyle/>
          <a:p>
            <a:fld id="{F15DF4B7-D390-4743-BC4A-39E252620E6B}" type="slidenum">
              <a:rPr lang="en-US" smtClean="0"/>
              <a:pPr/>
              <a:t>9</a:t>
            </a:fld>
            <a:endParaRPr lang="en-US" dirty="0"/>
          </a:p>
        </p:txBody>
      </p:sp>
    </p:spTree>
    <p:extLst>
      <p:ext uri="{BB962C8B-B14F-4D97-AF65-F5344CB8AC3E}">
        <p14:creationId xmlns:p14="http://schemas.microsoft.com/office/powerpoint/2010/main" val="2953713966"/>
      </p:ext>
    </p:extLst>
  </p:cSld>
  <p:clrMapOvr>
    <a:masterClrMapping/>
  </p:clrMapOvr>
</p:sld>
</file>

<file path=ppt/theme/theme1.xml><?xml version="1.0" encoding="utf-8"?>
<a:theme xmlns:a="http://schemas.openxmlformats.org/drawingml/2006/main" name="Slide cu continut text">
  <a:themeElements>
    <a:clrScheme name="CSThemeColors">
      <a:dk1>
        <a:srgbClr val="004174"/>
      </a:dk1>
      <a:lt1>
        <a:sysClr val="window" lastClr="FFFFFF"/>
      </a:lt1>
      <a:dk2>
        <a:srgbClr val="004174"/>
      </a:dk2>
      <a:lt2>
        <a:srgbClr val="F5E1BE"/>
      </a:lt2>
      <a:accent1>
        <a:srgbClr val="004174"/>
      </a:accent1>
      <a:accent2>
        <a:srgbClr val="F5E1BE"/>
      </a:accent2>
      <a:accent3>
        <a:srgbClr val="004174"/>
      </a:accent3>
      <a:accent4>
        <a:srgbClr val="F5E1BE"/>
      </a:accent4>
      <a:accent5>
        <a:srgbClr val="004174"/>
      </a:accent5>
      <a:accent6>
        <a:srgbClr val="F5E1BE"/>
      </a:accent6>
      <a:hlink>
        <a:srgbClr val="004174"/>
      </a:hlink>
      <a:folHlink>
        <a:srgbClr val="F5E1BE"/>
      </a:folHlink>
    </a:clrScheme>
    <a:fontScheme name="CSThemeFonts">
      <a:majorFont>
        <a:latin typeface="Oswald Regular"/>
        <a:ea typeface=""/>
        <a:cs typeface=""/>
      </a:majorFont>
      <a:minorFont>
        <a:latin typeface="Lat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epth" id="{7BEAFC2A-325C-49C4-AC08-2B765DA903F9}" vid="{1735E755-43E6-43AA-ABA2-C989ECC79AF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4566</TotalTime>
  <Words>1066</Words>
  <Application>Microsoft Office PowerPoint</Application>
  <PresentationFormat>On-screen Show (4:3)</PresentationFormat>
  <Paragraphs>211</Paragraphs>
  <Slides>16</Slides>
  <Notes>14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vt:i4>
      </vt:variant>
    </vt:vector>
  </HeadingPairs>
  <TitlesOfParts>
    <vt:vector size="23" baseType="lpstr">
      <vt:lpstr>Aptos</vt:lpstr>
      <vt:lpstr>Arial</vt:lpstr>
      <vt:lpstr>Calibri</vt:lpstr>
      <vt:lpstr>Lato</vt:lpstr>
      <vt:lpstr>Oswald Regular</vt:lpstr>
      <vt:lpstr>Times New Roman</vt:lpstr>
      <vt:lpstr>Slide cu continut text</vt:lpstr>
      <vt:lpstr>Neural Networks based Automated Test Oracles</vt:lpstr>
      <vt:lpstr>Introduction</vt:lpstr>
      <vt:lpstr>Structure</vt:lpstr>
      <vt:lpstr>Systematic Literature Review Methodology</vt:lpstr>
      <vt:lpstr>Systematic Literature Review Results</vt:lpstr>
      <vt:lpstr>Research Design</vt:lpstr>
      <vt:lpstr>Datasets</vt:lpstr>
      <vt:lpstr>Neural Network Models</vt:lpstr>
      <vt:lpstr>Taguchi L4 Analysis</vt:lpstr>
      <vt:lpstr>Design of Experiments</vt:lpstr>
      <vt:lpstr>Comparison with other research Results on Triangle Dataset</vt:lpstr>
      <vt:lpstr>Replication Study Results + New Studies</vt:lpstr>
      <vt:lpstr>Taguchi L4 Analysis Results For ANN</vt:lpstr>
      <vt:lpstr>Taguchi L4 Analysis Results For RBF</vt:lpstr>
      <vt:lpstr> Outline Test Oracle Literature Review Neural Networks Results of Experiments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DIANA-FLORINA SOTROPA</dc:creator>
  <cp:lastModifiedBy>MIHAI-ARON VULCAN</cp:lastModifiedBy>
  <cp:revision>92</cp:revision>
  <dcterms:created xsi:type="dcterms:W3CDTF">2021-11-02T13:21:59Z</dcterms:created>
  <dcterms:modified xsi:type="dcterms:W3CDTF">2024-07-01T19:48:50Z</dcterms:modified>
</cp:coreProperties>
</file>